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258" r:id="rId3"/>
    <p:sldId id="311" r:id="rId4"/>
    <p:sldId id="312" r:id="rId5"/>
    <p:sldId id="261" r:id="rId6"/>
    <p:sldId id="262" r:id="rId7"/>
    <p:sldId id="264" r:id="rId8"/>
    <p:sldId id="273" r:id="rId9"/>
    <p:sldId id="313" r:id="rId10"/>
    <p:sldId id="265" r:id="rId11"/>
    <p:sldId id="294" r:id="rId12"/>
    <p:sldId id="268" r:id="rId13"/>
    <p:sldId id="292" r:id="rId14"/>
    <p:sldId id="272" r:id="rId15"/>
    <p:sldId id="269" r:id="rId16"/>
    <p:sldId id="289" r:id="rId17"/>
    <p:sldId id="297" r:id="rId18"/>
    <p:sldId id="298" r:id="rId19"/>
    <p:sldId id="266" r:id="rId20"/>
    <p:sldId id="267" r:id="rId21"/>
    <p:sldId id="299" r:id="rId22"/>
    <p:sldId id="300" r:id="rId23"/>
    <p:sldId id="310" r:id="rId24"/>
    <p:sldId id="270" r:id="rId25"/>
    <p:sldId id="279" r:id="rId26"/>
    <p:sldId id="302" r:id="rId27"/>
    <p:sldId id="303" r:id="rId28"/>
    <p:sldId id="276" r:id="rId29"/>
    <p:sldId id="304" r:id="rId30"/>
    <p:sldId id="305" r:id="rId31"/>
    <p:sldId id="306" r:id="rId32"/>
    <p:sldId id="277" r:id="rId33"/>
    <p:sldId id="307" r:id="rId34"/>
    <p:sldId id="274" r:id="rId35"/>
    <p:sldId id="271" r:id="rId36"/>
    <p:sldId id="291" r:id="rId3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p:cViewPr varScale="1">
        <p:scale>
          <a:sx n="65" d="100"/>
          <a:sy n="65" d="100"/>
        </p:scale>
        <p:origin x="28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6C1DF-9B48-4A05-9312-FE6B4F59B279}" type="doc">
      <dgm:prSet loTypeId="urn:microsoft.com/office/officeart/2005/8/layout/process2" loCatId="process" qsTypeId="urn:microsoft.com/office/officeart/2005/8/quickstyle/simple4" qsCatId="simple" csTypeId="urn:microsoft.com/office/officeart/2005/8/colors/accent1_2" csCatId="accent1"/>
      <dgm:spPr/>
      <dgm:t>
        <a:bodyPr/>
        <a:lstStyle/>
        <a:p>
          <a:endParaRPr lang="en-US"/>
        </a:p>
      </dgm:t>
    </dgm:pt>
    <dgm:pt modelId="{6F5BA0E6-6A92-4C4C-A6A3-054199579405}">
      <dgm:prSet custT="1"/>
      <dgm:spPr/>
      <dgm:t>
        <a:bodyPr/>
        <a:lstStyle/>
        <a:p>
          <a:r>
            <a:rPr lang="en-US" sz="4000" b="1" dirty="0"/>
            <a:t>Q&amp;A Session</a:t>
          </a:r>
          <a:endParaRPr lang="en-US" sz="4000" dirty="0"/>
        </a:p>
      </dgm:t>
    </dgm:pt>
    <dgm:pt modelId="{6B4C9DC6-B9E3-4037-A2B4-8A60D032BB0B}" type="parTrans" cxnId="{04E57A48-18FD-494F-A028-F5EC2B3E2939}">
      <dgm:prSet/>
      <dgm:spPr/>
      <dgm:t>
        <a:bodyPr/>
        <a:lstStyle/>
        <a:p>
          <a:endParaRPr lang="en-US"/>
        </a:p>
      </dgm:t>
    </dgm:pt>
    <dgm:pt modelId="{4A352A8D-1EA3-40E4-8F0A-6E690E9AB72E}" type="sibTrans" cxnId="{04E57A48-18FD-494F-A028-F5EC2B3E2939}">
      <dgm:prSet/>
      <dgm:spPr/>
      <dgm:t>
        <a:bodyPr/>
        <a:lstStyle/>
        <a:p>
          <a:endParaRPr lang="en-US"/>
        </a:p>
      </dgm:t>
    </dgm:pt>
    <dgm:pt modelId="{CF592242-B727-4E75-A4D5-5EC5F956DF6F}">
      <dgm:prSet custT="1"/>
      <dgm:spPr/>
      <dgm:t>
        <a:bodyPr/>
        <a:lstStyle/>
        <a:p>
          <a:r>
            <a:rPr lang="en-US" sz="2000" dirty="0"/>
            <a:t>This is your opportunity to ask questions, share insights, or explore how your business can benefit from EU-supported digital transformation. Let's collaborate and shape the digital future together.</a:t>
          </a:r>
        </a:p>
      </dgm:t>
    </dgm:pt>
    <dgm:pt modelId="{4A322F92-6FA6-4371-982D-1E46F6846D23}" type="parTrans" cxnId="{71ECAEE7-F86E-476E-A18D-0C047A2F49C5}">
      <dgm:prSet/>
      <dgm:spPr/>
      <dgm:t>
        <a:bodyPr/>
        <a:lstStyle/>
        <a:p>
          <a:endParaRPr lang="en-US"/>
        </a:p>
      </dgm:t>
    </dgm:pt>
    <dgm:pt modelId="{E88EBEB1-519E-48A6-A253-1299F3FF89FE}" type="sibTrans" cxnId="{71ECAEE7-F86E-476E-A18D-0C047A2F49C5}">
      <dgm:prSet/>
      <dgm:spPr/>
      <dgm:t>
        <a:bodyPr/>
        <a:lstStyle/>
        <a:p>
          <a:endParaRPr lang="en-US"/>
        </a:p>
      </dgm:t>
    </dgm:pt>
    <dgm:pt modelId="{01C8B6C4-6078-4DD0-824C-BE8F1DAFCDC3}" type="pres">
      <dgm:prSet presAssocID="{C136C1DF-9B48-4A05-9312-FE6B4F59B279}" presName="linearFlow" presStyleCnt="0">
        <dgm:presLayoutVars>
          <dgm:resizeHandles val="exact"/>
        </dgm:presLayoutVars>
      </dgm:prSet>
      <dgm:spPr/>
    </dgm:pt>
    <dgm:pt modelId="{E11B2F4C-B09F-4FB7-B407-E29BBB6E5999}" type="pres">
      <dgm:prSet presAssocID="{6F5BA0E6-6A92-4C4C-A6A3-054199579405}" presName="node" presStyleLbl="node1" presStyleIdx="0" presStyleCnt="2">
        <dgm:presLayoutVars>
          <dgm:bulletEnabled val="1"/>
        </dgm:presLayoutVars>
      </dgm:prSet>
      <dgm:spPr/>
    </dgm:pt>
    <dgm:pt modelId="{C6CEEA08-3E66-4D4D-92A7-BC6B6E1131AB}" type="pres">
      <dgm:prSet presAssocID="{4A352A8D-1EA3-40E4-8F0A-6E690E9AB72E}" presName="sibTrans" presStyleLbl="sibTrans2D1" presStyleIdx="0" presStyleCnt="1"/>
      <dgm:spPr/>
    </dgm:pt>
    <dgm:pt modelId="{4134F9BC-EC5A-4249-BCE4-DD9D22ED0982}" type="pres">
      <dgm:prSet presAssocID="{4A352A8D-1EA3-40E4-8F0A-6E690E9AB72E}" presName="connectorText" presStyleLbl="sibTrans2D1" presStyleIdx="0" presStyleCnt="1"/>
      <dgm:spPr/>
    </dgm:pt>
    <dgm:pt modelId="{0073C1BC-5EF6-4131-9731-725EADB44CD4}" type="pres">
      <dgm:prSet presAssocID="{CF592242-B727-4E75-A4D5-5EC5F956DF6F}" presName="node" presStyleLbl="node1" presStyleIdx="1" presStyleCnt="2">
        <dgm:presLayoutVars>
          <dgm:bulletEnabled val="1"/>
        </dgm:presLayoutVars>
      </dgm:prSet>
      <dgm:spPr/>
    </dgm:pt>
  </dgm:ptLst>
  <dgm:cxnLst>
    <dgm:cxn modelId="{46944C21-45A6-4FC0-ACD3-B95EED9AAC57}" type="presOf" srcId="{CF592242-B727-4E75-A4D5-5EC5F956DF6F}" destId="{0073C1BC-5EF6-4131-9731-725EADB44CD4}" srcOrd="0" destOrd="0" presId="urn:microsoft.com/office/officeart/2005/8/layout/process2"/>
    <dgm:cxn modelId="{04E57A48-18FD-494F-A028-F5EC2B3E2939}" srcId="{C136C1DF-9B48-4A05-9312-FE6B4F59B279}" destId="{6F5BA0E6-6A92-4C4C-A6A3-054199579405}" srcOrd="0" destOrd="0" parTransId="{6B4C9DC6-B9E3-4037-A2B4-8A60D032BB0B}" sibTransId="{4A352A8D-1EA3-40E4-8F0A-6E690E9AB72E}"/>
    <dgm:cxn modelId="{DC20EA4B-720B-4B5B-9BD3-8BFEC20E7613}" type="presOf" srcId="{6F5BA0E6-6A92-4C4C-A6A3-054199579405}" destId="{E11B2F4C-B09F-4FB7-B407-E29BBB6E5999}" srcOrd="0" destOrd="0" presId="urn:microsoft.com/office/officeart/2005/8/layout/process2"/>
    <dgm:cxn modelId="{B6B18778-0449-44FF-BEFD-F4ED8FFB7DA0}" type="presOf" srcId="{4A352A8D-1EA3-40E4-8F0A-6E690E9AB72E}" destId="{C6CEEA08-3E66-4D4D-92A7-BC6B6E1131AB}" srcOrd="0" destOrd="0" presId="urn:microsoft.com/office/officeart/2005/8/layout/process2"/>
    <dgm:cxn modelId="{D2DB0AC3-E01B-49BA-B1AD-4F70A1833C22}" type="presOf" srcId="{4A352A8D-1EA3-40E4-8F0A-6E690E9AB72E}" destId="{4134F9BC-EC5A-4249-BCE4-DD9D22ED0982}" srcOrd="1" destOrd="0" presId="urn:microsoft.com/office/officeart/2005/8/layout/process2"/>
    <dgm:cxn modelId="{71ECAEE7-F86E-476E-A18D-0C047A2F49C5}" srcId="{C136C1DF-9B48-4A05-9312-FE6B4F59B279}" destId="{CF592242-B727-4E75-A4D5-5EC5F956DF6F}" srcOrd="1" destOrd="0" parTransId="{4A322F92-6FA6-4371-982D-1E46F6846D23}" sibTransId="{E88EBEB1-519E-48A6-A253-1299F3FF89FE}"/>
    <dgm:cxn modelId="{B1042FF4-92D4-4537-9BD7-D052B3F5CEA5}" type="presOf" srcId="{C136C1DF-9B48-4A05-9312-FE6B4F59B279}" destId="{01C8B6C4-6078-4DD0-824C-BE8F1DAFCDC3}" srcOrd="0" destOrd="0" presId="urn:microsoft.com/office/officeart/2005/8/layout/process2"/>
    <dgm:cxn modelId="{50ADF498-F00C-44C6-8BFD-9E91DDF06A92}" type="presParOf" srcId="{01C8B6C4-6078-4DD0-824C-BE8F1DAFCDC3}" destId="{E11B2F4C-B09F-4FB7-B407-E29BBB6E5999}" srcOrd="0" destOrd="0" presId="urn:microsoft.com/office/officeart/2005/8/layout/process2"/>
    <dgm:cxn modelId="{7B49BB5B-1647-4985-BDAE-81513F5A5FE8}" type="presParOf" srcId="{01C8B6C4-6078-4DD0-824C-BE8F1DAFCDC3}" destId="{C6CEEA08-3E66-4D4D-92A7-BC6B6E1131AB}" srcOrd="1" destOrd="0" presId="urn:microsoft.com/office/officeart/2005/8/layout/process2"/>
    <dgm:cxn modelId="{E564EBDE-68BE-4D98-8DA5-5FE55D7BEEAA}" type="presParOf" srcId="{C6CEEA08-3E66-4D4D-92A7-BC6B6E1131AB}" destId="{4134F9BC-EC5A-4249-BCE4-DD9D22ED0982}" srcOrd="0" destOrd="0" presId="urn:microsoft.com/office/officeart/2005/8/layout/process2"/>
    <dgm:cxn modelId="{5BB2F553-7517-4EA1-8994-8EB084AFA21B}" type="presParOf" srcId="{01C8B6C4-6078-4DD0-824C-BE8F1DAFCDC3}" destId="{0073C1BC-5EF6-4131-9731-725EADB44CD4}"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B2F4C-B09F-4FB7-B407-E29BBB6E5999}">
      <dsp:nvSpPr>
        <dsp:cNvPr id="0" name=""/>
        <dsp:cNvSpPr/>
      </dsp:nvSpPr>
      <dsp:spPr>
        <a:xfrm>
          <a:off x="1145565" y="665"/>
          <a:ext cx="4375702" cy="218103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Q&amp;A Session</a:t>
          </a:r>
          <a:endParaRPr lang="en-US" sz="4000" kern="1200" dirty="0"/>
        </a:p>
      </dsp:txBody>
      <dsp:txXfrm>
        <a:off x="1209445" y="64545"/>
        <a:ext cx="4247942" cy="2053275"/>
      </dsp:txXfrm>
    </dsp:sp>
    <dsp:sp modelId="{C6CEEA08-3E66-4D4D-92A7-BC6B6E1131AB}">
      <dsp:nvSpPr>
        <dsp:cNvPr id="0" name=""/>
        <dsp:cNvSpPr/>
      </dsp:nvSpPr>
      <dsp:spPr>
        <a:xfrm rot="5400000">
          <a:off x="2924472" y="2236227"/>
          <a:ext cx="817888" cy="98146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rot="-5400000">
        <a:off x="3038977" y="2318015"/>
        <a:ext cx="588879" cy="572522"/>
      </dsp:txXfrm>
    </dsp:sp>
    <dsp:sp modelId="{0073C1BC-5EF6-4131-9731-725EADB44CD4}">
      <dsp:nvSpPr>
        <dsp:cNvPr id="0" name=""/>
        <dsp:cNvSpPr/>
      </dsp:nvSpPr>
      <dsp:spPr>
        <a:xfrm>
          <a:off x="1145565" y="3272218"/>
          <a:ext cx="4375702" cy="218103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This is your opportunity to ask questions, share insights, or explore how your business can benefit from EU-supported digital transformation. Let's collaborate and shape the digital future together.</a:t>
          </a:r>
        </a:p>
      </dsp:txBody>
      <dsp:txXfrm>
        <a:off x="1209445" y="3336098"/>
        <a:ext cx="4247942" cy="20532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45884-2096-417B-B137-5B672E1E9473}" type="datetimeFigureOut">
              <a:rPr lang="ru-RU" smtClean="0"/>
              <a:t>02.04.2025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55CC5-7077-4892-AD90-5B7D415D1FCC}" type="slidenum">
              <a:rPr lang="ru-RU" smtClean="0"/>
              <a:t>‹#›</a:t>
            </a:fld>
            <a:endParaRPr lang="ru-RU"/>
          </a:p>
        </p:txBody>
      </p:sp>
    </p:spTree>
    <p:extLst>
      <p:ext uri="{BB962C8B-B14F-4D97-AF65-F5344CB8AC3E}">
        <p14:creationId xmlns:p14="http://schemas.microsoft.com/office/powerpoint/2010/main" val="222969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72D830-FB06-7A7D-8031-761E4342C785}"/>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501F84C0-B7E3-8E1D-71AE-3DF8EDDE2E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D119B850-BF5B-30DF-5549-0D56B2FEEB87}"/>
              </a:ext>
            </a:extLst>
          </p:cNvPr>
          <p:cNvSpPr>
            <a:spLocks noGrp="1"/>
          </p:cNvSpPr>
          <p:nvPr>
            <p:ph type="dt" sz="half" idx="10"/>
          </p:nvPr>
        </p:nvSpPr>
        <p:spPr/>
        <p:txBody>
          <a:bodyPr/>
          <a:lstStyle/>
          <a:p>
            <a:fld id="{8EF4BF37-E6EE-4DD6-AC9A-94CE7AC51B57}" type="datetime1">
              <a:rPr lang="sl-SI" smtClean="0"/>
              <a:t>2. 04. 2025</a:t>
            </a:fld>
            <a:endParaRPr lang="sl-SI"/>
          </a:p>
        </p:txBody>
      </p:sp>
      <p:sp>
        <p:nvSpPr>
          <p:cNvPr id="5" name="Označba mesta noge 4">
            <a:extLst>
              <a:ext uri="{FF2B5EF4-FFF2-40B4-BE49-F238E27FC236}">
                <a16:creationId xmlns:a16="http://schemas.microsoft.com/office/drawing/2014/main" id="{B4B7DC1C-AA11-9BB7-4C92-378675314EC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F1C99A0-A6B2-AA62-4B69-69679D1C99C5}"/>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204210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7E60809-61CB-CAF4-87C7-2D9DEE38A884}"/>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B24A27C3-9347-158F-33A3-915EA5D71FCA}"/>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46B9564-063E-5724-388B-F443DDEBC60B}"/>
              </a:ext>
            </a:extLst>
          </p:cNvPr>
          <p:cNvSpPr>
            <a:spLocks noGrp="1"/>
          </p:cNvSpPr>
          <p:nvPr>
            <p:ph type="dt" sz="half" idx="10"/>
          </p:nvPr>
        </p:nvSpPr>
        <p:spPr/>
        <p:txBody>
          <a:bodyPr/>
          <a:lstStyle/>
          <a:p>
            <a:fld id="{C4557A97-9568-4F82-BBD8-828867FB78CC}" type="datetime1">
              <a:rPr lang="sl-SI" smtClean="0"/>
              <a:t>2. 04. 2025</a:t>
            </a:fld>
            <a:endParaRPr lang="sl-SI"/>
          </a:p>
        </p:txBody>
      </p:sp>
      <p:sp>
        <p:nvSpPr>
          <p:cNvPr id="5" name="Označba mesta noge 4">
            <a:extLst>
              <a:ext uri="{FF2B5EF4-FFF2-40B4-BE49-F238E27FC236}">
                <a16:creationId xmlns:a16="http://schemas.microsoft.com/office/drawing/2014/main" id="{19C56D94-F435-7C98-5BFF-8560FF23093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6868B6C-A6F7-9694-59D8-0DC9ABF37B8A}"/>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354815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D5A02800-A08F-8775-8787-E07B0769A17F}"/>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8D325B73-DE8E-950D-0345-E1C95020C69A}"/>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49682075-8A8E-9DCB-A806-29D92E6CA86B}"/>
              </a:ext>
            </a:extLst>
          </p:cNvPr>
          <p:cNvSpPr>
            <a:spLocks noGrp="1"/>
          </p:cNvSpPr>
          <p:nvPr>
            <p:ph type="dt" sz="half" idx="10"/>
          </p:nvPr>
        </p:nvSpPr>
        <p:spPr/>
        <p:txBody>
          <a:bodyPr/>
          <a:lstStyle/>
          <a:p>
            <a:fld id="{11B4FBD2-FE85-45FC-859B-E80CA17768A3}" type="datetime1">
              <a:rPr lang="sl-SI" smtClean="0"/>
              <a:t>2. 04. 2025</a:t>
            </a:fld>
            <a:endParaRPr lang="sl-SI"/>
          </a:p>
        </p:txBody>
      </p:sp>
      <p:sp>
        <p:nvSpPr>
          <p:cNvPr id="5" name="Označba mesta noge 4">
            <a:extLst>
              <a:ext uri="{FF2B5EF4-FFF2-40B4-BE49-F238E27FC236}">
                <a16:creationId xmlns:a16="http://schemas.microsoft.com/office/drawing/2014/main" id="{1B9F9AC1-53CB-E9A0-A304-79EA5D60198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C4BDBD82-6F8D-C065-9EE7-FB87C7260D83}"/>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170909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CE8CA2-9B7F-1255-3B3F-40DA5202AB0B}"/>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F69084D7-AADE-88C1-8457-BD5E7D5CD886}"/>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B73A5FFB-50DF-F809-AECB-06D3705C2DB0}"/>
              </a:ext>
            </a:extLst>
          </p:cNvPr>
          <p:cNvSpPr>
            <a:spLocks noGrp="1"/>
          </p:cNvSpPr>
          <p:nvPr>
            <p:ph type="dt" sz="half" idx="10"/>
          </p:nvPr>
        </p:nvSpPr>
        <p:spPr/>
        <p:txBody>
          <a:bodyPr/>
          <a:lstStyle/>
          <a:p>
            <a:fld id="{267D94BF-BA6B-4D44-BBD6-71F10D31BF9B}" type="datetime1">
              <a:rPr lang="sl-SI" smtClean="0"/>
              <a:t>2. 04. 2025</a:t>
            </a:fld>
            <a:endParaRPr lang="sl-SI"/>
          </a:p>
        </p:txBody>
      </p:sp>
      <p:sp>
        <p:nvSpPr>
          <p:cNvPr id="5" name="Označba mesta noge 4">
            <a:extLst>
              <a:ext uri="{FF2B5EF4-FFF2-40B4-BE49-F238E27FC236}">
                <a16:creationId xmlns:a16="http://schemas.microsoft.com/office/drawing/2014/main" id="{2676145E-D1C1-B6D6-0102-B8AF2D4799B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04CFF23-A886-2A30-BF44-5CD9DF1E9E20}"/>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164897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8671D7-FF1E-D338-1835-A329D7636790}"/>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CBE1FE2E-3518-1043-EB85-86924A740A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B6EACDF0-04F2-7629-6BA6-5C73506877C1}"/>
              </a:ext>
            </a:extLst>
          </p:cNvPr>
          <p:cNvSpPr>
            <a:spLocks noGrp="1"/>
          </p:cNvSpPr>
          <p:nvPr>
            <p:ph type="dt" sz="half" idx="10"/>
          </p:nvPr>
        </p:nvSpPr>
        <p:spPr/>
        <p:txBody>
          <a:bodyPr/>
          <a:lstStyle/>
          <a:p>
            <a:fld id="{D1B38AA2-E1DB-41FE-A594-5BC1C92BCCE0}" type="datetime1">
              <a:rPr lang="sl-SI" smtClean="0"/>
              <a:t>2. 04. 2025</a:t>
            </a:fld>
            <a:endParaRPr lang="sl-SI"/>
          </a:p>
        </p:txBody>
      </p:sp>
      <p:sp>
        <p:nvSpPr>
          <p:cNvPr id="5" name="Označba mesta noge 4">
            <a:extLst>
              <a:ext uri="{FF2B5EF4-FFF2-40B4-BE49-F238E27FC236}">
                <a16:creationId xmlns:a16="http://schemas.microsoft.com/office/drawing/2014/main" id="{1E7FAD15-0244-6622-20D7-D3D12EE481A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79EBB72-FA70-2DD3-0126-6C3C34E17963}"/>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285904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81BF30-65E3-2D9B-CF9F-A977E7FC91BB}"/>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554A9A66-7E50-BCA0-32E1-1B859AF7D654}"/>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BC83E5CE-AD06-46D1-34F4-F3C9605907B6}"/>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A77EDF8B-17ED-FD33-91BE-B3BD6E1BF3DA}"/>
              </a:ext>
            </a:extLst>
          </p:cNvPr>
          <p:cNvSpPr>
            <a:spLocks noGrp="1"/>
          </p:cNvSpPr>
          <p:nvPr>
            <p:ph type="dt" sz="half" idx="10"/>
          </p:nvPr>
        </p:nvSpPr>
        <p:spPr/>
        <p:txBody>
          <a:bodyPr/>
          <a:lstStyle/>
          <a:p>
            <a:fld id="{85CC4579-13C7-4558-BC24-6B8DC7342EA0}" type="datetime1">
              <a:rPr lang="sl-SI" smtClean="0"/>
              <a:t>2. 04. 2025</a:t>
            </a:fld>
            <a:endParaRPr lang="sl-SI"/>
          </a:p>
        </p:txBody>
      </p:sp>
      <p:sp>
        <p:nvSpPr>
          <p:cNvPr id="6" name="Označba mesta noge 5">
            <a:extLst>
              <a:ext uri="{FF2B5EF4-FFF2-40B4-BE49-F238E27FC236}">
                <a16:creationId xmlns:a16="http://schemas.microsoft.com/office/drawing/2014/main" id="{6281B322-0743-E522-1318-08DC3B82D7EE}"/>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82D57AF-31E7-E5BB-D6B1-A9E4C36B7888}"/>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189981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477AA9-D538-AB22-8F16-5BCEE20F6F08}"/>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8FFC3248-765B-FCB6-66F2-F55CFE628D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8D63DAE5-93A9-6AAA-8029-4D7F65DF0673}"/>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486C6BE6-5650-33BD-3F82-6CD40E349C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C17597A8-7FFD-82B2-5AC6-5EA6B0917287}"/>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E796F058-F7DC-E7BA-2235-D9AD4979B05D}"/>
              </a:ext>
            </a:extLst>
          </p:cNvPr>
          <p:cNvSpPr>
            <a:spLocks noGrp="1"/>
          </p:cNvSpPr>
          <p:nvPr>
            <p:ph type="dt" sz="half" idx="10"/>
          </p:nvPr>
        </p:nvSpPr>
        <p:spPr/>
        <p:txBody>
          <a:bodyPr/>
          <a:lstStyle/>
          <a:p>
            <a:fld id="{5250024C-CB9C-49CB-9935-84CA10096B6E}" type="datetime1">
              <a:rPr lang="sl-SI" smtClean="0"/>
              <a:t>2. 04. 2025</a:t>
            </a:fld>
            <a:endParaRPr lang="sl-SI"/>
          </a:p>
        </p:txBody>
      </p:sp>
      <p:sp>
        <p:nvSpPr>
          <p:cNvPr id="8" name="Označba mesta noge 7">
            <a:extLst>
              <a:ext uri="{FF2B5EF4-FFF2-40B4-BE49-F238E27FC236}">
                <a16:creationId xmlns:a16="http://schemas.microsoft.com/office/drawing/2014/main" id="{C6DBA180-3A02-275E-F563-F92AA6C58739}"/>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9AC90F75-364A-85D0-083E-8B0EC7830DBC}"/>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368228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C29880-7C71-14C3-788A-0C26151CD904}"/>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48DBEC05-4369-E411-05D4-73B3DBA02F16}"/>
              </a:ext>
            </a:extLst>
          </p:cNvPr>
          <p:cNvSpPr>
            <a:spLocks noGrp="1"/>
          </p:cNvSpPr>
          <p:nvPr>
            <p:ph type="dt" sz="half" idx="10"/>
          </p:nvPr>
        </p:nvSpPr>
        <p:spPr/>
        <p:txBody>
          <a:bodyPr/>
          <a:lstStyle/>
          <a:p>
            <a:fld id="{30495999-427E-4C18-BC8C-EAC8BC1226EF}" type="datetime1">
              <a:rPr lang="sl-SI" smtClean="0"/>
              <a:t>2. 04. 2025</a:t>
            </a:fld>
            <a:endParaRPr lang="sl-SI"/>
          </a:p>
        </p:txBody>
      </p:sp>
      <p:sp>
        <p:nvSpPr>
          <p:cNvPr id="4" name="Označba mesta noge 3">
            <a:extLst>
              <a:ext uri="{FF2B5EF4-FFF2-40B4-BE49-F238E27FC236}">
                <a16:creationId xmlns:a16="http://schemas.microsoft.com/office/drawing/2014/main" id="{B8502872-C051-F194-FF31-C41D4F08B730}"/>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F724E041-8735-30ED-915E-5F9C9D1C5081}"/>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81549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022B39F5-F225-3C61-3C9E-952E369C7FDC}"/>
              </a:ext>
            </a:extLst>
          </p:cNvPr>
          <p:cNvSpPr>
            <a:spLocks noGrp="1"/>
          </p:cNvSpPr>
          <p:nvPr>
            <p:ph type="dt" sz="half" idx="10"/>
          </p:nvPr>
        </p:nvSpPr>
        <p:spPr/>
        <p:txBody>
          <a:bodyPr/>
          <a:lstStyle/>
          <a:p>
            <a:fld id="{EE514FB4-BC87-4D9A-958E-F7D3024B177E}" type="datetime1">
              <a:rPr lang="sl-SI" smtClean="0"/>
              <a:t>2. 04. 2025</a:t>
            </a:fld>
            <a:endParaRPr lang="sl-SI"/>
          </a:p>
        </p:txBody>
      </p:sp>
      <p:sp>
        <p:nvSpPr>
          <p:cNvPr id="3" name="Označba mesta noge 2">
            <a:extLst>
              <a:ext uri="{FF2B5EF4-FFF2-40B4-BE49-F238E27FC236}">
                <a16:creationId xmlns:a16="http://schemas.microsoft.com/office/drawing/2014/main" id="{7ACAD9CE-76CB-BD84-C788-558EB607AD6D}"/>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7E3FDF77-23A7-BFAB-F590-B3B91FD9589D}"/>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3664499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FE68A14-68FD-C361-15EE-F3358A565763}"/>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7AF23B18-5273-D4E1-E920-7DCDBC3847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0B8B654-4A3F-A67D-9172-AD3FCE06E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4296A7BF-CBAB-DCBF-A16E-0B3209496AD1}"/>
              </a:ext>
            </a:extLst>
          </p:cNvPr>
          <p:cNvSpPr>
            <a:spLocks noGrp="1"/>
          </p:cNvSpPr>
          <p:nvPr>
            <p:ph type="dt" sz="half" idx="10"/>
          </p:nvPr>
        </p:nvSpPr>
        <p:spPr/>
        <p:txBody>
          <a:bodyPr/>
          <a:lstStyle/>
          <a:p>
            <a:fld id="{0D9D2D9D-CCB7-4086-AB5A-A4D24F5E4AD1}" type="datetime1">
              <a:rPr lang="sl-SI" smtClean="0"/>
              <a:t>2. 04. 2025</a:t>
            </a:fld>
            <a:endParaRPr lang="sl-SI"/>
          </a:p>
        </p:txBody>
      </p:sp>
      <p:sp>
        <p:nvSpPr>
          <p:cNvPr id="6" name="Označba mesta noge 5">
            <a:extLst>
              <a:ext uri="{FF2B5EF4-FFF2-40B4-BE49-F238E27FC236}">
                <a16:creationId xmlns:a16="http://schemas.microsoft.com/office/drawing/2014/main" id="{3011039C-FE9A-EA04-63D1-2DDFEEDDC47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A0EE456-9C5A-2ADE-D292-B1FD42D48836}"/>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17798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59A071-32F7-0349-454D-EE9D097356DB}"/>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753B661D-CC99-A3C7-6C14-84FE72C6E6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E623773A-45CA-88AD-09C6-CB06B9DDE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6126B57-AD12-AD07-7430-3E6847CCA648}"/>
              </a:ext>
            </a:extLst>
          </p:cNvPr>
          <p:cNvSpPr>
            <a:spLocks noGrp="1"/>
          </p:cNvSpPr>
          <p:nvPr>
            <p:ph type="dt" sz="half" idx="10"/>
          </p:nvPr>
        </p:nvSpPr>
        <p:spPr/>
        <p:txBody>
          <a:bodyPr/>
          <a:lstStyle/>
          <a:p>
            <a:fld id="{AC34D0FF-404A-4E96-97DC-D17DFF72D404}" type="datetime1">
              <a:rPr lang="sl-SI" smtClean="0"/>
              <a:t>2. 04. 2025</a:t>
            </a:fld>
            <a:endParaRPr lang="sl-SI"/>
          </a:p>
        </p:txBody>
      </p:sp>
      <p:sp>
        <p:nvSpPr>
          <p:cNvPr id="6" name="Označba mesta noge 5">
            <a:extLst>
              <a:ext uri="{FF2B5EF4-FFF2-40B4-BE49-F238E27FC236}">
                <a16:creationId xmlns:a16="http://schemas.microsoft.com/office/drawing/2014/main" id="{F24C126B-82DC-E626-E5F5-22CBD8D73A48}"/>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2D2E9EC1-4EDE-DB65-4764-8C2EB1C3ABFE}"/>
              </a:ext>
            </a:extLst>
          </p:cNvPr>
          <p:cNvSpPr>
            <a:spLocks noGrp="1"/>
          </p:cNvSpPr>
          <p:nvPr>
            <p:ph type="sldNum" sz="quarter" idx="12"/>
          </p:nvPr>
        </p:nvSpPr>
        <p:spPr/>
        <p:txBody>
          <a:bodyPr/>
          <a:lstStyle/>
          <a:p>
            <a:fld id="{52C56A5B-05FD-4C0F-B2E0-9EBFCE4326E7}" type="slidenum">
              <a:rPr lang="sl-SI" smtClean="0"/>
              <a:t>‹#›</a:t>
            </a:fld>
            <a:endParaRPr lang="sl-SI"/>
          </a:p>
        </p:txBody>
      </p:sp>
    </p:spTree>
    <p:extLst>
      <p:ext uri="{BB962C8B-B14F-4D97-AF65-F5344CB8AC3E}">
        <p14:creationId xmlns:p14="http://schemas.microsoft.com/office/powerpoint/2010/main" val="82760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F1E02A48-37A6-F586-86DC-7C217405BE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6BE65B26-A280-5779-A3D3-7FB4C8563E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E9D6760-8A9E-958E-9BAB-2AF0B71DCF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63EB7E-2027-4D83-839D-F43EB48ED51B}" type="datetime1">
              <a:rPr lang="sl-SI" smtClean="0"/>
              <a:t>2. 04. 2025</a:t>
            </a:fld>
            <a:endParaRPr lang="sl-SI"/>
          </a:p>
        </p:txBody>
      </p:sp>
      <p:sp>
        <p:nvSpPr>
          <p:cNvPr id="5" name="Označba mesta noge 4">
            <a:extLst>
              <a:ext uri="{FF2B5EF4-FFF2-40B4-BE49-F238E27FC236}">
                <a16:creationId xmlns:a16="http://schemas.microsoft.com/office/drawing/2014/main" id="{EEBA9218-3F0E-88E2-B73A-435621AF65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Označba mesta številke diapozitiva 5">
            <a:extLst>
              <a:ext uri="{FF2B5EF4-FFF2-40B4-BE49-F238E27FC236}">
                <a16:creationId xmlns:a16="http://schemas.microsoft.com/office/drawing/2014/main" id="{D3F108C6-6017-5C3D-C370-DC2DAEBA66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C56A5B-05FD-4C0F-B2E0-9EBFCE4326E7}" type="slidenum">
              <a:rPr lang="sl-SI" smtClean="0"/>
              <a:t>‹#›</a:t>
            </a:fld>
            <a:endParaRPr lang="sl-SI"/>
          </a:p>
        </p:txBody>
      </p:sp>
    </p:spTree>
    <p:extLst>
      <p:ext uri="{BB962C8B-B14F-4D97-AF65-F5344CB8AC3E}">
        <p14:creationId xmlns:p14="http://schemas.microsoft.com/office/powerpoint/2010/main" val="1185467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n.zalando.de/?_rfl=d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legal-content/EN/TXT/?uri=legissum:4622237"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igital-strategy.ec.europa.eu/en/activities/digital-programme"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Slide Background">
            <a:extLst>
              <a:ext uri="{FF2B5EF4-FFF2-40B4-BE49-F238E27FC236}">
                <a16:creationId xmlns:a16="http://schemas.microsoft.com/office/drawing/2014/main" id="{0C3105F4-4795-462E-B9F7-224D60618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slov 1">
            <a:extLst>
              <a:ext uri="{FF2B5EF4-FFF2-40B4-BE49-F238E27FC236}">
                <a16:creationId xmlns:a16="http://schemas.microsoft.com/office/drawing/2014/main" id="{D1C39A16-3937-8256-F56B-A923C151EC74}"/>
              </a:ext>
            </a:extLst>
          </p:cNvPr>
          <p:cNvSpPr>
            <a:spLocks noGrp="1"/>
          </p:cNvSpPr>
          <p:nvPr>
            <p:ph type="ctrTitle"/>
          </p:nvPr>
        </p:nvSpPr>
        <p:spPr>
          <a:xfrm>
            <a:off x="758952" y="777240"/>
            <a:ext cx="5161130" cy="3463950"/>
          </a:xfrm>
        </p:spPr>
        <p:txBody>
          <a:bodyPr anchor="t">
            <a:normAutofit/>
          </a:bodyPr>
          <a:lstStyle/>
          <a:p>
            <a:pPr algn="l"/>
            <a:r>
              <a:rPr lang="en-GB" sz="4800" b="1" i="0" dirty="0">
                <a:effectLst/>
              </a:rPr>
              <a:t>Digitalization </a:t>
            </a:r>
            <a:br>
              <a:rPr lang="en-GB" sz="4800" b="1" i="0" dirty="0">
                <a:effectLst/>
              </a:rPr>
            </a:br>
            <a:r>
              <a:rPr lang="en-GB" sz="4800" b="1" i="0" dirty="0">
                <a:effectLst/>
              </a:rPr>
              <a:t>in the EU </a:t>
            </a:r>
            <a:br>
              <a:rPr lang="en-GB" sz="3700" b="1" i="0" dirty="0">
                <a:effectLst/>
              </a:rPr>
            </a:br>
            <a:r>
              <a:rPr lang="en-GB" sz="2800" i="1" dirty="0">
                <a:cs typeface="Times New Roman" panose="02020603050405020304" pitchFamily="18" charset="0"/>
              </a:rPr>
              <a:t>Economic Agencies perspective</a:t>
            </a:r>
            <a:br>
              <a:rPr lang="en-GB" sz="3700" b="1" dirty="0">
                <a:cs typeface="Times New Roman" panose="02020603050405020304" pitchFamily="18" charset="0"/>
              </a:rPr>
            </a:br>
            <a:br>
              <a:rPr lang="en-GB" sz="3700" b="1" i="0" dirty="0">
                <a:effectLst/>
                <a:latin typeface="Times New Roman" panose="02020603050405020304" pitchFamily="18" charset="0"/>
                <a:cs typeface="Times New Roman" panose="02020603050405020304" pitchFamily="18" charset="0"/>
              </a:rPr>
            </a:br>
            <a:endParaRPr lang="en-GB" sz="3700" i="1" dirty="0">
              <a:latin typeface="Times New Roman" panose="02020603050405020304" pitchFamily="18" charset="0"/>
              <a:cs typeface="Times New Roman" panose="02020603050405020304" pitchFamily="18" charset="0"/>
            </a:endParaRPr>
          </a:p>
        </p:txBody>
      </p:sp>
      <p:sp>
        <p:nvSpPr>
          <p:cNvPr id="3" name="Podnaslov 2">
            <a:extLst>
              <a:ext uri="{FF2B5EF4-FFF2-40B4-BE49-F238E27FC236}">
                <a16:creationId xmlns:a16="http://schemas.microsoft.com/office/drawing/2014/main" id="{3EBBB567-7AE1-B4AC-829B-369D8280004F}"/>
              </a:ext>
            </a:extLst>
          </p:cNvPr>
          <p:cNvSpPr>
            <a:spLocks noGrp="1"/>
          </p:cNvSpPr>
          <p:nvPr>
            <p:ph type="subTitle" idx="1"/>
          </p:nvPr>
        </p:nvSpPr>
        <p:spPr>
          <a:xfrm>
            <a:off x="758952" y="4468482"/>
            <a:ext cx="5151987" cy="1786259"/>
          </a:xfrm>
        </p:spPr>
        <p:txBody>
          <a:bodyPr anchor="b">
            <a:normAutofit/>
          </a:bodyPr>
          <a:lstStyle/>
          <a:p>
            <a:pPr algn="l"/>
            <a:r>
              <a:rPr lang="en-US" i="0" dirty="0">
                <a:effectLst/>
                <a:latin typeface="+mj-lt"/>
                <a:cs typeface="Times New Roman" panose="02020603050405020304" pitchFamily="18" charset="0"/>
              </a:rPr>
              <a:t>ENDE Project: Unlocking the Potential of EU Digital Market</a:t>
            </a:r>
          </a:p>
          <a:p>
            <a:pPr algn="l"/>
            <a:r>
              <a:rPr lang="en-US" i="0" dirty="0">
                <a:effectLst/>
                <a:latin typeface="+mj-lt"/>
                <a:cs typeface="Times New Roman" panose="02020603050405020304" pitchFamily="18" charset="0"/>
              </a:rPr>
              <a:t>Jean Monnet Policy Debate project, funded by Erasmus+</a:t>
            </a:r>
            <a:endParaRPr lang="sl-SI" dirty="0">
              <a:latin typeface="+mj-lt"/>
              <a:cs typeface="Times New Roman" panose="02020603050405020304" pitchFamily="18" charset="0"/>
            </a:endParaRPr>
          </a:p>
        </p:txBody>
      </p:sp>
      <p:sp>
        <p:nvSpPr>
          <p:cNvPr id="45" name="Rectangle 44">
            <a:extLst>
              <a:ext uri="{FF2B5EF4-FFF2-40B4-BE49-F238E27FC236}">
                <a16:creationId xmlns:a16="http://schemas.microsoft.com/office/drawing/2014/main" id="{33150BEB-74AF-4971-8889-3CBFC92B6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0"/>
            <a:ext cx="5410196" cy="6862190"/>
          </a:xfrm>
          <a:prstGeom prst="rect">
            <a:avLst/>
          </a:prstGeom>
          <a:solidFill>
            <a:srgbClr val="FFFFFF"/>
          </a:solidFill>
          <a:ln>
            <a:noFill/>
          </a:ln>
          <a:effectLst>
            <a:outerShdw blurRad="330200" dist="88900" dir="8580000" sx="93000" sy="93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ki vsebuje besede pisava, besedilo, grafika, logotip&#10;&#10;Opis je samodejno ustvarjen">
            <a:extLst>
              <a:ext uri="{FF2B5EF4-FFF2-40B4-BE49-F238E27FC236}">
                <a16:creationId xmlns:a16="http://schemas.microsoft.com/office/drawing/2014/main" id="{9921C538-CBB0-AF6D-AF66-5A6520325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036" y="1522065"/>
            <a:ext cx="3855726" cy="1754355"/>
          </a:xfrm>
          <a:prstGeom prst="rect">
            <a:avLst/>
          </a:prstGeom>
        </p:spPr>
      </p:pic>
      <p:pic>
        <p:nvPicPr>
          <p:cNvPr id="6" name="Рисунок 5" descr="Изображение выглядит как снимок экрана, Шрифт, Цвет электрик, Графика&#10;&#10;Контент, сгенерированный ИИ, может содержать ошибки.">
            <a:extLst>
              <a:ext uri="{FF2B5EF4-FFF2-40B4-BE49-F238E27FC236}">
                <a16:creationId xmlns:a16="http://schemas.microsoft.com/office/drawing/2014/main" id="{D5A81FCA-5C2C-0DE5-0084-A03425C82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036" y="3589866"/>
            <a:ext cx="3855727" cy="1050685"/>
          </a:xfrm>
          <a:prstGeom prst="rect">
            <a:avLst/>
          </a:prstGeom>
        </p:spPr>
      </p:pic>
    </p:spTree>
    <p:extLst>
      <p:ext uri="{BB962C8B-B14F-4D97-AF65-F5344CB8AC3E}">
        <p14:creationId xmlns:p14="http://schemas.microsoft.com/office/powerpoint/2010/main" val="3805691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Shape 1">
            <a:extLst>
              <a:ext uri="{FF2B5EF4-FFF2-40B4-BE49-F238E27FC236}">
                <a16:creationId xmlns:a16="http://schemas.microsoft.com/office/drawing/2014/main" id="{4D596CDA-5BA6-E34C-83F4-238F027DA0DA}"/>
              </a:ext>
            </a:extLst>
          </p:cNvPr>
          <p:cNvSpPr txBox="1"/>
          <p:nvPr/>
        </p:nvSpPr>
        <p:spPr>
          <a:xfrm>
            <a:off x="-93784" y="607130"/>
            <a:ext cx="3900972" cy="3748885"/>
          </a:xfrm>
          <a:prstGeom prst="rect">
            <a:avLst/>
          </a:prstGeom>
        </p:spPr>
        <p:txBody>
          <a:bodyPr vert="horz" lIns="91440" tIns="45720" rIns="91440" bIns="45720" rtlCol="0" anchor="b">
            <a:normAutofit/>
          </a:bodyPr>
          <a:lstStyle/>
          <a:p>
            <a:pPr algn="r">
              <a:lnSpc>
                <a:spcPct val="90000"/>
              </a:lnSpc>
              <a:spcBef>
                <a:spcPct val="0"/>
              </a:spcBef>
              <a:spcAft>
                <a:spcPts val="600"/>
              </a:spcAft>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4000" b="1" kern="1200" dirty="0">
                <a:solidFill>
                  <a:srgbClr val="FFFFFF"/>
                </a:solidFill>
                <a:latin typeface="+mj-lt"/>
                <a:ea typeface="+mj-ea"/>
                <a:cs typeface="+mj-cs"/>
              </a:rPr>
              <a:t>Case Study: Successful Digital Transformation</a:t>
            </a:r>
            <a:endParaRPr lang="en-US" sz="4000" b="1" kern="1200" spc="-1" dirty="0">
              <a:solidFill>
                <a:srgbClr val="FFFFFF"/>
              </a:solidFill>
              <a:latin typeface="+mj-lt"/>
              <a:ea typeface="+mj-ea"/>
              <a:cs typeface="+mj-cs"/>
            </a:endParaRPr>
          </a:p>
        </p:txBody>
      </p:sp>
      <p:sp>
        <p:nvSpPr>
          <p:cNvPr id="3" name="Označba mesta vsebine 2">
            <a:extLst>
              <a:ext uri="{FF2B5EF4-FFF2-40B4-BE49-F238E27FC236}">
                <a16:creationId xmlns:a16="http://schemas.microsoft.com/office/drawing/2014/main" id="{09AFF6E5-7B43-2AA4-1384-22230B03991D}"/>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en-US" sz="1800" b="1" dirty="0"/>
              <a:t>Example of a European Company:</a:t>
            </a:r>
          </a:p>
          <a:p>
            <a:pPr marL="0"/>
            <a:r>
              <a:rPr lang="en-US" sz="1800" dirty="0"/>
              <a:t>A great example of successful digital transformation is Zalando, the German-based fashion e-commerce company. By embracing data analytics, AI-driven personalization, and a fully digital supply chain, </a:t>
            </a:r>
            <a:r>
              <a:rPr lang="en-US" sz="1800" b="1" dirty="0">
                <a:hlinkClick r:id="rId2"/>
              </a:rPr>
              <a:t>Zalando</a:t>
            </a:r>
            <a:r>
              <a:rPr lang="en-US" sz="1800" b="1" dirty="0"/>
              <a:t> </a:t>
            </a:r>
            <a:r>
              <a:rPr lang="en-US" sz="1800" dirty="0"/>
              <a:t>has grown from a local startup to a pan-European market leader. Key outcomes of its digitalization strategy include increased customer satisfaction through personalized shopping experiences, more efficient logistics, and the ability to rapidly adapt to market trends. Zalando’s journey demonstrates how digital tools can unlock growth, scalability, and long-term resilience.</a:t>
            </a:r>
          </a:p>
          <a:p>
            <a:endParaRPr lang="en-US" sz="1800" b="1" dirty="0"/>
          </a:p>
          <a:p>
            <a:pPr marL="0" indent="0">
              <a:buNone/>
            </a:pPr>
            <a:r>
              <a:rPr lang="en-US" sz="1800" b="1" dirty="0"/>
              <a:t>Key Outcomes:</a:t>
            </a:r>
          </a:p>
          <a:p>
            <a:pPr marL="0"/>
            <a:r>
              <a:rPr lang="en-US" sz="1800" dirty="0"/>
              <a:t>It typically include increased operational efficiency, improved customer engagement, and enhanced agility in responding to market demands. Companies that embrace digital tools often see reduced costs, faster time-to-market, and higher employee productivity. In many cases, digitalization also enables access to new revenue streams and markets, while strengthening long-term competitiveness and sustainability.</a:t>
            </a:r>
          </a:p>
        </p:txBody>
      </p:sp>
      <p:sp>
        <p:nvSpPr>
          <p:cNvPr id="4" name="Marcador de número de diapositiva 3">
            <a:extLst>
              <a:ext uri="{FF2B5EF4-FFF2-40B4-BE49-F238E27FC236}">
                <a16:creationId xmlns:a16="http://schemas.microsoft.com/office/drawing/2014/main" id="{EF39F8B1-3E85-F321-042F-37CE3CC6B761}"/>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52C56A5B-05FD-4C0F-B2E0-9EBFCE4326E7}" type="slidenum">
              <a:rPr lang="en-US" sz="1100">
                <a:solidFill>
                  <a:schemeClr val="tx1">
                    <a:lumMod val="50000"/>
                    <a:lumOff val="50000"/>
                  </a:schemeClr>
                </a:solidFill>
              </a:rPr>
              <a:pPr>
                <a:spcAft>
                  <a:spcPts val="600"/>
                </a:spcAft>
              </a:pPr>
              <a:t>10</a:t>
            </a:fld>
            <a:endParaRPr lang="en-US" sz="1100">
              <a:solidFill>
                <a:schemeClr val="tx1">
                  <a:lumMod val="50000"/>
                  <a:lumOff val="50000"/>
                </a:schemeClr>
              </a:solidFill>
            </a:endParaRPr>
          </a:p>
        </p:txBody>
      </p:sp>
    </p:spTree>
    <p:extLst>
      <p:ext uri="{BB962C8B-B14F-4D97-AF65-F5344CB8AC3E}">
        <p14:creationId xmlns:p14="http://schemas.microsoft.com/office/powerpoint/2010/main" val="272759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Digitalization of supply chains can address sustainability concerns.">
            <a:extLst>
              <a:ext uri="{FF2B5EF4-FFF2-40B4-BE49-F238E27FC236}">
                <a16:creationId xmlns:a16="http://schemas.microsoft.com/office/drawing/2014/main" id="{E0D676EC-EFAB-14B2-E9D9-31A446437536}"/>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t="13470" b="11530"/>
          <a:stretch/>
        </p:blipFill>
        <p:spPr bwMode="auto">
          <a:xfrm>
            <a:off x="20" y="-9469"/>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Shape 1">
            <a:extLst>
              <a:ext uri="{FF2B5EF4-FFF2-40B4-BE49-F238E27FC236}">
                <a16:creationId xmlns:a16="http://schemas.microsoft.com/office/drawing/2014/main" id="{2210E0DE-A2B2-5EC7-EFE8-2DAAB930315F}"/>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4000" b="1" dirty="0">
                <a:solidFill>
                  <a:srgbClr val="FFFFFF"/>
                </a:solidFill>
                <a:latin typeface="+mj-lt"/>
                <a:ea typeface="+mj-ea"/>
                <a:cs typeface="+mj-cs"/>
              </a:rPr>
              <a:t>The Digital Markets Act (DMA)</a:t>
            </a:r>
            <a:endParaRPr lang="en-US" sz="4000" b="1" spc="-1" dirty="0">
              <a:solidFill>
                <a:srgbClr val="FFFFFF"/>
              </a:solidFill>
              <a:latin typeface="+mj-lt"/>
              <a:ea typeface="+mj-ea"/>
              <a:cs typeface="+mj-cs"/>
            </a:endParaRPr>
          </a:p>
        </p:txBody>
      </p:sp>
      <p:sp>
        <p:nvSpPr>
          <p:cNvPr id="4" name="Rectangle 1">
            <a:extLst>
              <a:ext uri="{FF2B5EF4-FFF2-40B4-BE49-F238E27FC236}">
                <a16:creationId xmlns:a16="http://schemas.microsoft.com/office/drawing/2014/main" id="{833FF0C1-ED37-6AA5-5343-729EB746F257}"/>
              </a:ext>
            </a:extLst>
          </p:cNvPr>
          <p:cNvSpPr>
            <a:spLocks noGrp="1" noChangeArrowheads="1"/>
          </p:cNvSpPr>
          <p:nvPr>
            <p:ph idx="1"/>
          </p:nvPr>
        </p:nvSpPr>
        <p:spPr bwMode="auto">
          <a:xfrm>
            <a:off x="650631" y="1602886"/>
            <a:ext cx="10515600" cy="4351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r>
              <a:rPr lang="en-US" sz="1800" b="1" dirty="0">
                <a:solidFill>
                  <a:srgbClr val="FFFFFF"/>
                </a:solidFill>
              </a:rPr>
              <a:t>Purpose and Scope:</a:t>
            </a:r>
          </a:p>
          <a:p>
            <a:pPr marL="0"/>
            <a:r>
              <a:rPr lang="en-US" sz="1800" dirty="0">
                <a:solidFill>
                  <a:srgbClr val="FFFFFF"/>
                </a:solidFill>
              </a:rPr>
              <a:t>The Digital Markets Act (DMA) was introduced by the European Union to ensure fair competition and open digital markets. Its main purpose is to regulate the behavior of large online platforms—referred to as “gatekeepers”—that have significant control over digital ecosystems. The DMA aims to prevent unfair practices, such as self-preferencing or limiting user access to alternative services, thereby creating a more level playing field for smaller businesses and startups. Its scope includes core platform services like search engines, app stores, and social media, ensuring that innovation and consumer choice remain central in the EU’s digital economy.</a:t>
            </a:r>
          </a:p>
          <a:p>
            <a:pPr marL="0"/>
            <a:endParaRPr lang="en-US" sz="1800" dirty="0">
              <a:solidFill>
                <a:srgbClr val="FFFFFF"/>
              </a:solidFill>
            </a:endParaRPr>
          </a:p>
          <a:p>
            <a:r>
              <a:rPr lang="en-US" sz="1800" b="1" dirty="0">
                <a:solidFill>
                  <a:srgbClr val="FFFFFF"/>
                </a:solidFill>
              </a:rPr>
              <a:t>Implications for Businesses:</a:t>
            </a:r>
          </a:p>
          <a:p>
            <a:pPr marL="0"/>
            <a:r>
              <a:rPr lang="en-US" sz="1800" b="1" dirty="0">
                <a:hlinkClick r:id="rId3">
                  <a:extLst>
                    <a:ext uri="{A12FA001-AC4F-418D-AE19-62706E023703}">
                      <ahyp:hlinkClr xmlns:ahyp="http://schemas.microsoft.com/office/drawing/2018/hyperlinkcolor" val="tx"/>
                    </a:ext>
                  </a:extLst>
                </a:hlinkClick>
              </a:rPr>
              <a:t>The DMA </a:t>
            </a:r>
            <a:r>
              <a:rPr lang="en-US" sz="1800" dirty="0">
                <a:solidFill>
                  <a:srgbClr val="FFFFFF"/>
                </a:solidFill>
              </a:rPr>
              <a:t>brings significant implications for businesses, especially smaller players and startups operating in digital spaces. It ensures more equitable access to online markets by requiring dominant platforms to allow interoperability, data portability, and fair terms for third-party providers. This opens up new opportunities for innovation and market entry, reducing dependency on tech giants. For larger companies, it introduces stricter compliance requirements and greater transparency, fostering a healthier digital ecosystem overall. Ultimately, the DMA aims to empower businesses across the EU to compete on merit, not market control.</a:t>
            </a:r>
          </a:p>
          <a:p>
            <a:pPr marL="0" marR="0" lvl="0" fontAlgn="base">
              <a:spcBef>
                <a:spcPct val="0"/>
              </a:spcBef>
              <a:spcAft>
                <a:spcPts val="600"/>
              </a:spcAft>
              <a:buClrTx/>
              <a:buSzTx/>
              <a:tabLst/>
            </a:pPr>
            <a:endParaRPr kumimoji="0" lang="en-US" altLang="ru-RU" sz="1800" b="0" i="0" u="none" strike="noStrike" cap="none" normalizeH="0" baseline="0" dirty="0">
              <a:ln>
                <a:noFill/>
              </a:ln>
              <a:solidFill>
                <a:srgbClr val="FFFFFF"/>
              </a:solidFill>
              <a:effectLst/>
            </a:endParaRPr>
          </a:p>
        </p:txBody>
      </p:sp>
      <p:sp>
        <p:nvSpPr>
          <p:cNvPr id="2" name="Marcador de número de diapositiva 1">
            <a:extLst>
              <a:ext uri="{FF2B5EF4-FFF2-40B4-BE49-F238E27FC236}">
                <a16:creationId xmlns:a16="http://schemas.microsoft.com/office/drawing/2014/main" id="{18CE74E9-B460-ED98-A585-4E31846F93E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52C56A5B-05FD-4C0F-B2E0-9EBFCE4326E7}" type="slidenum">
              <a:rPr lang="en-US">
                <a:solidFill>
                  <a:srgbClr val="FFFFFF"/>
                </a:solidFill>
                <a:latin typeface="Calibri" panose="020F0502020204030204"/>
              </a:rPr>
              <a:pPr>
                <a:spcAft>
                  <a:spcPts val="600"/>
                </a:spcAft>
                <a:defRPr/>
              </a:pPr>
              <a:t>11</a:t>
            </a:fld>
            <a:endParaRPr lang="en-US">
              <a:solidFill>
                <a:srgbClr val="FFFFFF"/>
              </a:solidFill>
              <a:latin typeface="Calibri" panose="020F0502020204030204"/>
            </a:endParaRPr>
          </a:p>
        </p:txBody>
      </p:sp>
    </p:spTree>
    <p:extLst>
      <p:ext uri="{BB962C8B-B14F-4D97-AF65-F5344CB8AC3E}">
        <p14:creationId xmlns:p14="http://schemas.microsoft.com/office/powerpoint/2010/main" val="387595170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Shape 1">
            <a:extLst>
              <a:ext uri="{FF2B5EF4-FFF2-40B4-BE49-F238E27FC236}">
                <a16:creationId xmlns:a16="http://schemas.microsoft.com/office/drawing/2014/main" id="{87A2CE60-6655-1BAF-0B7B-C88B56F32B6F}"/>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4000" b="1" kern="1200">
                <a:solidFill>
                  <a:srgbClr val="FFFFFF"/>
                </a:solidFill>
                <a:latin typeface="+mj-lt"/>
                <a:ea typeface="+mj-ea"/>
                <a:cs typeface="+mj-cs"/>
              </a:rPr>
              <a:t>Opportunities Presented by the DMA</a:t>
            </a:r>
            <a:endParaRPr lang="en-US" sz="4000" b="1" kern="1200" spc="-1">
              <a:solidFill>
                <a:srgbClr val="FFFFFF"/>
              </a:solidFill>
              <a:latin typeface="+mj-lt"/>
              <a:ea typeface="+mj-ea"/>
              <a:cs typeface="+mj-cs"/>
            </a:endParaRPr>
          </a:p>
        </p:txBody>
      </p:sp>
      <p:sp>
        <p:nvSpPr>
          <p:cNvPr id="3" name="Označba mesta vsebine 2">
            <a:extLst>
              <a:ext uri="{FF2B5EF4-FFF2-40B4-BE49-F238E27FC236}">
                <a16:creationId xmlns:a16="http://schemas.microsoft.com/office/drawing/2014/main" id="{308FD9CC-E277-075B-A05E-24090DE42AE2}"/>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en-US" sz="1700" b="1" dirty="0"/>
              <a:t>Fair Competition:</a:t>
            </a:r>
          </a:p>
          <a:p>
            <a:pPr marL="0"/>
            <a:r>
              <a:rPr lang="en-US" sz="1700" dirty="0"/>
              <a:t>One of the core aims of the Digital Markets Act is to ensure fair competition within the EU digital economy. By regulating how dominant platforms operate, the DMA prevents anti-competitive practices like self-preferencing and data monopolization. This levels the playing field for smaller companies and startups, allowing them to compete based on innovation and service quality rather than market power. Fair competition fosters diversity in digital services, encourages entrepreneurship, and ultimately benefits consumers with more choices and better experiences.</a:t>
            </a:r>
          </a:p>
          <a:p>
            <a:pPr marL="0"/>
            <a:endParaRPr lang="en-US" sz="1700" dirty="0"/>
          </a:p>
          <a:p>
            <a:pPr marL="0" indent="0">
              <a:buNone/>
            </a:pPr>
            <a:r>
              <a:rPr lang="en-US" sz="1700" b="1" dirty="0"/>
              <a:t>Market Access:</a:t>
            </a:r>
          </a:p>
          <a:p>
            <a:pPr marL="0"/>
            <a:r>
              <a:rPr lang="en-US" sz="1700" dirty="0"/>
              <a:t>The Digital Markets Act significantly improves market access for businesses, particularly small and medium-sized enterprises (SMEs). By ensuring that dominant digital platforms cannot unfairly block or disadvantage competitors, the DMA enables more companies to offer their products and services on a level playing field. This creates new opportunities for innovation and growth across borders, allowing businesses to scale within the EU’s Digital Single Market without facing discriminatory practices or restrictive platform policies.</a:t>
            </a:r>
          </a:p>
        </p:txBody>
      </p:sp>
      <p:sp>
        <p:nvSpPr>
          <p:cNvPr id="4" name="Marcador de número de diapositiva 3">
            <a:extLst>
              <a:ext uri="{FF2B5EF4-FFF2-40B4-BE49-F238E27FC236}">
                <a16:creationId xmlns:a16="http://schemas.microsoft.com/office/drawing/2014/main" id="{FE0BD869-6FD6-7E19-4A08-1FCCD63BE35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52C56A5B-05FD-4C0F-B2E0-9EBFCE4326E7}" type="slidenum">
              <a:rPr lang="en-US" sz="1100">
                <a:solidFill>
                  <a:schemeClr val="tx1">
                    <a:lumMod val="50000"/>
                    <a:lumOff val="50000"/>
                  </a:schemeClr>
                </a:solidFill>
              </a:rPr>
              <a:pPr>
                <a:spcAft>
                  <a:spcPts val="600"/>
                </a:spcAft>
              </a:pPr>
              <a:t>12</a:t>
            </a:fld>
            <a:endParaRPr lang="en-US" sz="1100">
              <a:solidFill>
                <a:schemeClr val="tx1">
                  <a:lumMod val="50000"/>
                  <a:lumOff val="50000"/>
                </a:schemeClr>
              </a:solidFill>
            </a:endParaRPr>
          </a:p>
        </p:txBody>
      </p:sp>
    </p:spTree>
    <p:extLst>
      <p:ext uri="{BB962C8B-B14F-4D97-AF65-F5344CB8AC3E}">
        <p14:creationId xmlns:p14="http://schemas.microsoft.com/office/powerpoint/2010/main" val="12618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8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0" name="Rectangle 8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8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8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Freeform: Shape 9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5" name="Rectangle 9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C7C03753-C6B5-49CC-A8CA-E9A7BADC15AB}"/>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cs typeface="Times New Roman" panose="02020603050405020304" pitchFamily="18" charset="0"/>
              </a:rPr>
              <a:t>Challenges in Adopting Digital Technologies</a:t>
            </a:r>
          </a:p>
        </p:txBody>
      </p:sp>
      <p:sp>
        <p:nvSpPr>
          <p:cNvPr id="3" name="Объект 2">
            <a:extLst>
              <a:ext uri="{FF2B5EF4-FFF2-40B4-BE49-F238E27FC236}">
                <a16:creationId xmlns:a16="http://schemas.microsoft.com/office/drawing/2014/main" id="{8AF52E3A-54EA-EA84-AF47-CD1C7A12E55E}"/>
              </a:ext>
            </a:extLst>
          </p:cNvPr>
          <p:cNvSpPr>
            <a:spLocks noGrp="1"/>
          </p:cNvSpPr>
          <p:nvPr>
            <p:ph idx="1"/>
          </p:nvPr>
        </p:nvSpPr>
        <p:spPr>
          <a:xfrm>
            <a:off x="4698858" y="839980"/>
            <a:ext cx="6555347" cy="5546047"/>
          </a:xfrm>
        </p:spPr>
        <p:txBody>
          <a:bodyPr anchor="ctr">
            <a:noAutofit/>
          </a:bodyPr>
          <a:lstStyle/>
          <a:p>
            <a:r>
              <a:rPr lang="en-US" sz="1800" b="1" dirty="0">
                <a:cs typeface="Times New Roman" panose="02020603050405020304" pitchFamily="18" charset="0"/>
              </a:rPr>
              <a:t>Common Barriers:</a:t>
            </a:r>
          </a:p>
          <a:p>
            <a:pPr marL="0" indent="0">
              <a:buNone/>
            </a:pPr>
            <a:r>
              <a:rPr lang="en-US" sz="1800" dirty="0">
                <a:cs typeface="Times New Roman" panose="02020603050405020304" pitchFamily="18" charset="0"/>
              </a:rPr>
              <a:t>Despite the benefits, many companies—especially SMEs—face common barriers when trying to adopt digital technologies. These include limited financial resources, lack of in-house digital skills, uncertainty about return on investment, and concerns over data security and privacy. Additionally, navigating complex regulatory requirements and choosing the right technologies can be overwhelming. These challenges can slow down or even prevent digital transformation, highlighting the need for targeted support, training, and accessible funding mechanisms.</a:t>
            </a:r>
          </a:p>
          <a:p>
            <a:pPr marL="0" indent="0">
              <a:buNone/>
            </a:pPr>
            <a:endParaRPr lang="en-US" sz="1800" dirty="0">
              <a:cs typeface="Times New Roman" panose="02020603050405020304" pitchFamily="18" charset="0"/>
            </a:endParaRPr>
          </a:p>
          <a:p>
            <a:r>
              <a:rPr lang="en-US" sz="1800" b="1" dirty="0">
                <a:cs typeface="Times New Roman" panose="02020603050405020304" pitchFamily="18" charset="0"/>
              </a:rPr>
              <a:t>Strategies to Overcome Them:</a:t>
            </a:r>
          </a:p>
          <a:p>
            <a:pPr marL="0" indent="0">
              <a:buNone/>
            </a:pPr>
            <a:r>
              <a:rPr lang="en-US" sz="1800" dirty="0">
                <a:cs typeface="Times New Roman" panose="02020603050405020304" pitchFamily="18" charset="0"/>
              </a:rPr>
              <a:t>To overcome digitalization barriers, companies can start by developing a clear digital strategy aligned with their business goals. Investing in employee training and digital literacy helps build internal capabilities, while partnering with tech providers or consultants can ease the transition. Leveraging EU and national funding programs can reduce financial burdens. It's also vital to adopt scalable and user-friendly technologies and to start small—with pilot projects or phased rollouts—before expanding. Lastly, building a culture that embraces innovation, and continuous improvement supports long-term digital success.</a:t>
            </a:r>
          </a:p>
          <a:p>
            <a:endParaRPr lang="ru-RU" sz="1800" dirty="0">
              <a:cs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67C5C293-00EF-B2B9-9204-E6E15876A1D2}"/>
              </a:ext>
            </a:extLst>
          </p:cNvPr>
          <p:cNvSpPr>
            <a:spLocks noGrp="1"/>
          </p:cNvSpPr>
          <p:nvPr>
            <p:ph type="sldNum" sz="quarter" idx="12"/>
          </p:nvPr>
        </p:nvSpPr>
        <p:spPr>
          <a:xfrm>
            <a:off x="11704320" y="6455664"/>
            <a:ext cx="448056" cy="365125"/>
          </a:xfrm>
        </p:spPr>
        <p:txBody>
          <a:bodyPr>
            <a:normAutofit/>
          </a:bodyPr>
          <a:lstStyle/>
          <a:p>
            <a:pPr>
              <a:spcAft>
                <a:spcPts val="600"/>
              </a:spcAft>
            </a:pPr>
            <a:fld id="{52C56A5B-05FD-4C0F-B2E0-9EBFCE4326E7}" type="slidenum">
              <a:rPr lang="sl-SI" sz="1100">
                <a:solidFill>
                  <a:schemeClr val="tx1">
                    <a:lumMod val="50000"/>
                    <a:lumOff val="50000"/>
                  </a:schemeClr>
                </a:solidFill>
              </a:rPr>
              <a:pPr>
                <a:spcAft>
                  <a:spcPts val="600"/>
                </a:spcAft>
              </a:pPr>
              <a:t>13</a:t>
            </a:fld>
            <a:endParaRPr lang="sl-SI" sz="1100">
              <a:solidFill>
                <a:schemeClr val="tx1">
                  <a:lumMod val="50000"/>
                  <a:lumOff val="50000"/>
                </a:schemeClr>
              </a:solidFill>
            </a:endParaRPr>
          </a:p>
        </p:txBody>
      </p:sp>
    </p:spTree>
    <p:extLst>
      <p:ext uri="{BB962C8B-B14F-4D97-AF65-F5344CB8AC3E}">
        <p14:creationId xmlns:p14="http://schemas.microsoft.com/office/powerpoint/2010/main" val="4123570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C1E5C13D-DD55-3A5E-C061-E5A1A0900A45}"/>
              </a:ext>
            </a:extLst>
          </p:cNvPr>
          <p:cNvSpPr>
            <a:spLocks noGrp="1"/>
          </p:cNvSpPr>
          <p:nvPr>
            <p:ph type="title"/>
          </p:nvPr>
        </p:nvSpPr>
        <p:spPr>
          <a:xfrm>
            <a:off x="5448878" y="1041723"/>
            <a:ext cx="6323443" cy="1402470"/>
          </a:xfrm>
        </p:spPr>
        <p:txBody>
          <a:bodyPr anchor="t">
            <a:normAutofit/>
          </a:bodyPr>
          <a:lstStyle/>
          <a:p>
            <a:r>
              <a:rPr lang="en-US" sz="4000" b="1" dirty="0">
                <a:cs typeface="Times New Roman" panose="02020603050405020304" pitchFamily="18" charset="0"/>
              </a:rPr>
              <a:t>EU Support for Digitalization</a:t>
            </a:r>
          </a:p>
        </p:txBody>
      </p:sp>
      <p:pic>
        <p:nvPicPr>
          <p:cNvPr id="16" name="Picture 15" descr="Мобильное устройство с приложениями">
            <a:extLst>
              <a:ext uri="{FF2B5EF4-FFF2-40B4-BE49-F238E27FC236}">
                <a16:creationId xmlns:a16="http://schemas.microsoft.com/office/drawing/2014/main" id="{E0FEE0E4-8460-8ED4-A1FF-B9A8025F6A72}"/>
              </a:ext>
            </a:extLst>
          </p:cNvPr>
          <p:cNvPicPr>
            <a:picLocks noChangeAspect="1"/>
          </p:cNvPicPr>
          <p:nvPr/>
        </p:nvPicPr>
        <p:blipFill>
          <a:blip r:embed="rId2"/>
          <a:srcRect l="48660" r="9089"/>
          <a:stretch/>
        </p:blipFill>
        <p:spPr>
          <a:xfrm>
            <a:off x="-1" y="10"/>
            <a:ext cx="5151179" cy="6857990"/>
          </a:xfrm>
          <a:prstGeom prst="rect">
            <a:avLst/>
          </a:prstGeom>
        </p:spPr>
      </p:pic>
      <p:cxnSp>
        <p:nvCxnSpPr>
          <p:cNvPr id="20" name="Straight Connector 1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Označba mesta vsebine 2">
            <a:extLst>
              <a:ext uri="{FF2B5EF4-FFF2-40B4-BE49-F238E27FC236}">
                <a16:creationId xmlns:a16="http://schemas.microsoft.com/office/drawing/2014/main" id="{4174720A-8B71-960A-4247-2F97C031CE1B}"/>
              </a:ext>
            </a:extLst>
          </p:cNvPr>
          <p:cNvSpPr>
            <a:spLocks noGrp="1"/>
          </p:cNvSpPr>
          <p:nvPr>
            <p:ph idx="1"/>
          </p:nvPr>
        </p:nvSpPr>
        <p:spPr>
          <a:xfrm>
            <a:off x="5448877" y="1742958"/>
            <a:ext cx="6323443" cy="3591207"/>
          </a:xfrm>
        </p:spPr>
        <p:txBody>
          <a:bodyPr>
            <a:noAutofit/>
          </a:bodyPr>
          <a:lstStyle/>
          <a:p>
            <a:r>
              <a:rPr lang="en-US" sz="1400" b="1" dirty="0">
                <a:cs typeface="Times New Roman" panose="02020603050405020304" pitchFamily="18" charset="0"/>
              </a:rPr>
              <a:t>Funding Programs:</a:t>
            </a:r>
          </a:p>
          <a:p>
            <a:pPr marL="0" indent="0">
              <a:buNone/>
            </a:pPr>
            <a:r>
              <a:rPr lang="en-US" sz="1400" dirty="0">
                <a:cs typeface="Times New Roman" panose="02020603050405020304" pitchFamily="18" charset="0"/>
              </a:rPr>
              <a:t>The European Union offers a variety of funding programs to support companies in their digital transformation journey. Key initiatives include </a:t>
            </a:r>
            <a:r>
              <a:rPr lang="en-US" sz="1400" dirty="0">
                <a:cs typeface="Times New Roman" panose="02020603050405020304" pitchFamily="18" charset="0"/>
                <a:hlinkClick r:id="rId3"/>
              </a:rPr>
              <a:t>the Digital Europe </a:t>
            </a:r>
            <a:r>
              <a:rPr lang="en-US" sz="1400" dirty="0" err="1">
                <a:cs typeface="Times New Roman" panose="02020603050405020304" pitchFamily="18" charset="0"/>
                <a:hlinkClick r:id="rId3"/>
              </a:rPr>
              <a:t>Programme</a:t>
            </a:r>
            <a:r>
              <a:rPr lang="en-US" sz="1400" dirty="0">
                <a:cs typeface="Times New Roman" panose="02020603050405020304" pitchFamily="18" charset="0"/>
              </a:rPr>
              <a:t>, which provides investments in high-performance computing, AI, cybersecurity, and advanced digital skills. Additionally, Horizon Europe supports research and innovation, while EU Cohesion Funds and Recovery and Resilience Facility (RRF) allocate funds for digital infrastructure and SME development. These programs help reduce financial barriers, making it easier for businesses—especially SMEs—to adopt new technologies and remain competitive in the evolving digital landscape.</a:t>
            </a:r>
          </a:p>
          <a:p>
            <a:pPr marL="0" indent="0">
              <a:buNone/>
            </a:pPr>
            <a:endParaRPr lang="en-US" sz="1400" dirty="0">
              <a:cs typeface="Times New Roman" panose="02020603050405020304" pitchFamily="18" charset="0"/>
            </a:endParaRPr>
          </a:p>
          <a:p>
            <a:r>
              <a:rPr lang="en-US" sz="1400" b="1" dirty="0">
                <a:cs typeface="Times New Roman" panose="02020603050405020304" pitchFamily="18" charset="0"/>
              </a:rPr>
              <a:t>Resources Available:</a:t>
            </a:r>
          </a:p>
          <a:p>
            <a:pPr marL="0" indent="0">
              <a:buNone/>
            </a:pPr>
            <a:r>
              <a:rPr lang="en-US" sz="1400" dirty="0">
                <a:cs typeface="Times New Roman" panose="02020603050405020304" pitchFamily="18" charset="0"/>
              </a:rPr>
              <a:t>In addition to funding, the European Union offers a wide range of resources to support businesses in their digitalization efforts. These include Digital Innovation Hubs (DIHs), which provide expertise, training, and access to testing facilities; the European Digital Skills and Jobs Platform, which connects users to training and certification opportunities; and online toolkits for digital readiness assessments. National contact points, business networks, and EU project platforms also provide guidance and partnerships for implementing digital strategies effectively.</a:t>
            </a:r>
            <a:endParaRPr lang="et-EE" sz="1400" dirty="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F5B15737-8C61-8DA5-3EA4-C1211A361914}"/>
              </a:ext>
            </a:extLst>
          </p:cNvPr>
          <p:cNvSpPr>
            <a:spLocks noGrp="1"/>
          </p:cNvSpPr>
          <p:nvPr>
            <p:ph type="sldNum" sz="quarter" idx="12"/>
          </p:nvPr>
        </p:nvSpPr>
        <p:spPr>
          <a:xfrm>
            <a:off x="8610600" y="6356350"/>
            <a:ext cx="2743200" cy="365125"/>
          </a:xfrm>
        </p:spPr>
        <p:txBody>
          <a:bodyPr>
            <a:normAutofit/>
          </a:bodyPr>
          <a:lstStyle/>
          <a:p>
            <a:pPr>
              <a:spcAft>
                <a:spcPts val="600"/>
              </a:spcAft>
            </a:pPr>
            <a:fld id="{52C56A5B-05FD-4C0F-B2E0-9EBFCE4326E7}" type="slidenum">
              <a:rPr lang="sl-SI">
                <a:solidFill>
                  <a:schemeClr val="tx1">
                    <a:lumMod val="50000"/>
                    <a:lumOff val="50000"/>
                  </a:schemeClr>
                </a:solidFill>
              </a:rPr>
              <a:pPr>
                <a:spcAft>
                  <a:spcPts val="600"/>
                </a:spcAft>
              </a:pPr>
              <a:t>14</a:t>
            </a:fld>
            <a:endParaRPr lang="sl-SI">
              <a:solidFill>
                <a:schemeClr val="tx1">
                  <a:lumMod val="50000"/>
                  <a:lumOff val="50000"/>
                </a:schemeClr>
              </a:solidFill>
            </a:endParaRPr>
          </a:p>
        </p:txBody>
      </p:sp>
    </p:spTree>
    <p:extLst>
      <p:ext uri="{BB962C8B-B14F-4D97-AF65-F5344CB8AC3E}">
        <p14:creationId xmlns:p14="http://schemas.microsoft.com/office/powerpoint/2010/main" val="4165496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4">
            <a:extLst>
              <a:ext uri="{FF2B5EF4-FFF2-40B4-BE49-F238E27FC236}">
                <a16:creationId xmlns:a16="http://schemas.microsoft.com/office/drawing/2014/main" id="{A192FFDC-E287-9C5B-F59B-CDDCE34D6B28}"/>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latin typeface="Times New Roman" panose="02020603050405020304" pitchFamily="18" charset="0"/>
                <a:cs typeface="Times New Roman" panose="02020603050405020304" pitchFamily="18" charset="0"/>
              </a:rPr>
              <a:t>The Role </a:t>
            </a:r>
            <a:r>
              <a:rPr lang="en-US" sz="4000" b="1" dirty="0">
                <a:solidFill>
                  <a:srgbClr val="FFFFFF"/>
                </a:solidFill>
                <a:cs typeface="Times New Roman" panose="02020603050405020304" pitchFamily="18" charset="0"/>
              </a:rPr>
              <a:t>of</a:t>
            </a:r>
            <a:r>
              <a:rPr lang="en-US" sz="4000" b="1" dirty="0">
                <a:solidFill>
                  <a:srgbClr val="FFFFFF"/>
                </a:solidFill>
                <a:latin typeface="Times New Roman" panose="02020603050405020304" pitchFamily="18" charset="0"/>
                <a:cs typeface="Times New Roman" panose="02020603050405020304" pitchFamily="18" charset="0"/>
              </a:rPr>
              <a:t> SMEs in the Digital Economy</a:t>
            </a:r>
          </a:p>
        </p:txBody>
      </p:sp>
      <p:sp>
        <p:nvSpPr>
          <p:cNvPr id="3" name="Označba mesta vsebine 2">
            <a:extLst>
              <a:ext uri="{FF2B5EF4-FFF2-40B4-BE49-F238E27FC236}">
                <a16:creationId xmlns:a16="http://schemas.microsoft.com/office/drawing/2014/main" id="{D71E20B1-0C5C-EADB-5785-99F9A2609401}"/>
              </a:ext>
            </a:extLst>
          </p:cNvPr>
          <p:cNvSpPr>
            <a:spLocks noGrp="1"/>
          </p:cNvSpPr>
          <p:nvPr>
            <p:ph idx="1"/>
          </p:nvPr>
        </p:nvSpPr>
        <p:spPr>
          <a:xfrm>
            <a:off x="975380" y="2576105"/>
            <a:ext cx="10688387" cy="3683358"/>
          </a:xfrm>
        </p:spPr>
        <p:txBody>
          <a:bodyPr anchor="ctr">
            <a:noAutofit/>
          </a:bodyPr>
          <a:lstStyle/>
          <a:p>
            <a:r>
              <a:rPr lang="en-US" sz="1800" b="1" dirty="0">
                <a:cs typeface="Times New Roman" panose="02020603050405020304" pitchFamily="18" charset="0"/>
              </a:rPr>
              <a:t>Contribution to Innovation:</a:t>
            </a:r>
          </a:p>
          <a:p>
            <a:pPr marL="0" indent="0">
              <a:buNone/>
            </a:pPr>
            <a:r>
              <a:rPr lang="en-US" sz="1800" dirty="0">
                <a:cs typeface="Times New Roman" panose="02020603050405020304" pitchFamily="18" charset="0"/>
              </a:rPr>
              <a:t>Small and medium-sized enterprises (SMEs) are at the heart of innovation in the European economy. Their agility, niche expertise, and entrepreneurial spirit make them key drivers of new technologies, business models, and creative digital solutions. By embracing digitalization, SMEs can scale innovations faster, collaborate in broader ecosystems, and access new markets across the EU. Their contributions not only strengthen competitiveness at the national level but also enhance the EU’s overall innovation capacity and digital leadership on a global scale.</a:t>
            </a:r>
          </a:p>
          <a:p>
            <a:pPr marL="0" indent="0">
              <a:buNone/>
            </a:pPr>
            <a:endParaRPr lang="en-US" sz="1800" dirty="0">
              <a:cs typeface="Times New Roman" panose="02020603050405020304" pitchFamily="18" charset="0"/>
            </a:endParaRPr>
          </a:p>
          <a:p>
            <a:r>
              <a:rPr lang="en-US" sz="1800" b="1" dirty="0">
                <a:cs typeface="Times New Roman" panose="02020603050405020304" pitchFamily="18" charset="0"/>
              </a:rPr>
              <a:t>Support Mechanisms: </a:t>
            </a:r>
          </a:p>
          <a:p>
            <a:pPr marL="0" indent="0">
              <a:buNone/>
            </a:pPr>
            <a:r>
              <a:rPr lang="en-US" sz="1800" dirty="0">
                <a:cs typeface="Times New Roman" panose="02020603050405020304" pitchFamily="18" charset="0"/>
              </a:rPr>
              <a:t>To empower SMEs in their digital journey, the European Union provides a range of tailored support mechanisms. These include access to Digital Innovation Hubs (DIHs), which offer hands-on assistance, testing facilities, and training. Additionally, SME-focused funding programs like COSME and the Single Market </a:t>
            </a:r>
            <a:r>
              <a:rPr lang="en-US" sz="1800" dirty="0" err="1">
                <a:cs typeface="Times New Roman" panose="02020603050405020304" pitchFamily="18" charset="0"/>
              </a:rPr>
              <a:t>Programme</a:t>
            </a:r>
            <a:r>
              <a:rPr lang="en-US" sz="1800" dirty="0">
                <a:cs typeface="Times New Roman" panose="02020603050405020304" pitchFamily="18" charset="0"/>
              </a:rPr>
              <a:t> help reduce the cost of adopting new technologies. National initiatives, business incubators, and EU-backed advisory services further support digital planning, access to finance, and cross-border collaboration. These mechanisms ensure that smaller businesses are not left behind in the shift toward a more digital economy.</a:t>
            </a:r>
          </a:p>
          <a:p>
            <a:pPr marL="0" indent="0">
              <a:buNone/>
            </a:pPr>
            <a:endParaRPr lang="sl-SI" sz="1800" dirty="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DC194F55-8827-905E-F0E8-E085B31F8809}"/>
              </a:ext>
            </a:extLst>
          </p:cNvPr>
          <p:cNvSpPr>
            <a:spLocks noGrp="1"/>
          </p:cNvSpPr>
          <p:nvPr>
            <p:ph type="sldNum" sz="quarter" idx="12"/>
          </p:nvPr>
        </p:nvSpPr>
        <p:spPr>
          <a:xfrm>
            <a:off x="11704320" y="6455431"/>
            <a:ext cx="445913" cy="365125"/>
          </a:xfrm>
        </p:spPr>
        <p:txBody>
          <a:bodyPr>
            <a:normAutofit/>
          </a:bodyPr>
          <a:lstStyle/>
          <a:p>
            <a:pPr>
              <a:spcAft>
                <a:spcPts val="600"/>
              </a:spcAft>
            </a:pPr>
            <a:fld id="{52C56A5B-05FD-4C0F-B2E0-9EBFCE4326E7}" type="slidenum">
              <a:rPr lang="sl-SI" sz="1100">
                <a:solidFill>
                  <a:schemeClr val="tx1">
                    <a:lumMod val="50000"/>
                    <a:lumOff val="50000"/>
                  </a:schemeClr>
                </a:solidFill>
              </a:rPr>
              <a:pPr>
                <a:spcAft>
                  <a:spcPts val="600"/>
                </a:spcAft>
              </a:pPr>
              <a:t>15</a:t>
            </a:fld>
            <a:endParaRPr lang="sl-SI" sz="1100">
              <a:solidFill>
                <a:schemeClr val="tx1">
                  <a:lumMod val="50000"/>
                  <a:lumOff val="50000"/>
                </a:schemeClr>
              </a:solidFill>
            </a:endParaRPr>
          </a:p>
        </p:txBody>
      </p:sp>
    </p:spTree>
    <p:extLst>
      <p:ext uri="{BB962C8B-B14F-4D97-AF65-F5344CB8AC3E}">
        <p14:creationId xmlns:p14="http://schemas.microsoft.com/office/powerpoint/2010/main" val="52835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978670D6-5F0F-A772-BBCC-B765959E7945}"/>
              </a:ext>
            </a:extLst>
          </p:cNvPr>
          <p:cNvSpPr>
            <a:spLocks noGrp="1"/>
          </p:cNvSpPr>
          <p:nvPr>
            <p:ph type="title"/>
          </p:nvPr>
        </p:nvSpPr>
        <p:spPr>
          <a:xfrm>
            <a:off x="482605" y="3429000"/>
            <a:ext cx="3290887" cy="2452687"/>
          </a:xfrm>
        </p:spPr>
        <p:txBody>
          <a:bodyPr anchor="ctr">
            <a:normAutofit/>
          </a:bodyPr>
          <a:lstStyle/>
          <a:p>
            <a:r>
              <a:rPr lang="en-US" sz="4000" b="1" dirty="0">
                <a:cs typeface="Times New Roman" panose="02020603050405020304" pitchFamily="18" charset="0"/>
              </a:rPr>
              <a:t>Digital Skills and Workforce Development</a:t>
            </a:r>
          </a:p>
        </p:txBody>
      </p:sp>
      <p:pic>
        <p:nvPicPr>
          <p:cNvPr id="6" name="Рисунок 5" descr="Изображение выглядит как человек, снимок экрана, одежда&#10;&#10;Контент, сгенерированный ИИ, может содержать ошибки.">
            <a:extLst>
              <a:ext uri="{FF2B5EF4-FFF2-40B4-BE49-F238E27FC236}">
                <a16:creationId xmlns:a16="http://schemas.microsoft.com/office/drawing/2014/main" id="{8198886C-19E6-8C3E-ABB6-E2EC0D195384}"/>
              </a:ext>
            </a:extLst>
          </p:cNvPr>
          <p:cNvPicPr>
            <a:picLocks noChangeAspect="1"/>
          </p:cNvPicPr>
          <p:nvPr/>
        </p:nvPicPr>
        <p:blipFill>
          <a:blip r:embed="rId2">
            <a:extLst>
              <a:ext uri="{28A0092B-C50C-407E-A947-70E740481C1C}">
                <a14:useLocalDpi xmlns:a14="http://schemas.microsoft.com/office/drawing/2010/main" val="0"/>
              </a:ext>
            </a:extLst>
          </a:blip>
          <a:srcRect t="15320" b="30574"/>
          <a:stretch/>
        </p:blipFill>
        <p:spPr>
          <a:xfrm>
            <a:off x="0" y="-1202839"/>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Označba mesta vsebine 2">
            <a:extLst>
              <a:ext uri="{FF2B5EF4-FFF2-40B4-BE49-F238E27FC236}">
                <a16:creationId xmlns:a16="http://schemas.microsoft.com/office/drawing/2014/main" id="{676224D2-2D59-2813-6472-A66DFD8FC469}"/>
              </a:ext>
            </a:extLst>
          </p:cNvPr>
          <p:cNvSpPr>
            <a:spLocks noGrp="1"/>
          </p:cNvSpPr>
          <p:nvPr>
            <p:ph idx="1"/>
          </p:nvPr>
        </p:nvSpPr>
        <p:spPr>
          <a:xfrm>
            <a:off x="4223982" y="3205713"/>
            <a:ext cx="7485413" cy="2452687"/>
          </a:xfrm>
        </p:spPr>
        <p:txBody>
          <a:bodyPr anchor="ctr">
            <a:noAutofit/>
          </a:bodyPr>
          <a:lstStyle/>
          <a:p>
            <a:pPr marL="0" indent="0">
              <a:buNone/>
            </a:pPr>
            <a:r>
              <a:rPr lang="en-US" sz="1400" b="1" dirty="0">
                <a:cs typeface="Times New Roman" panose="02020603050405020304" pitchFamily="18" charset="0"/>
              </a:rPr>
              <a:t>Importance of Training:</a:t>
            </a:r>
          </a:p>
          <a:p>
            <a:pPr marL="0" indent="0">
              <a:buNone/>
            </a:pPr>
            <a:r>
              <a:rPr lang="en-US" sz="1400" dirty="0">
                <a:cs typeface="Times New Roman" panose="02020603050405020304" pitchFamily="18" charset="0"/>
              </a:rPr>
              <a:t>Training is essential for equipping the workforce with the digital skills needed to thrive in today’s technology-driven economy. As businesses adopt new tools like cloud computing, data analytics, and automation, employees must be prepared to use them effectively. Continuous training enhances productivity, reduces resistance to change, and enables smoother transitions during digital transformation. It also helps close the digital skills gap across Europe, making businesses more resilient and competitive while supporting lifelong learning and inclusive growth.</a:t>
            </a:r>
          </a:p>
          <a:p>
            <a:pPr marL="0" indent="0">
              <a:buNone/>
            </a:pPr>
            <a:endParaRPr lang="en-US" sz="1400" dirty="0">
              <a:cs typeface="Times New Roman" panose="02020603050405020304" pitchFamily="18" charset="0"/>
            </a:endParaRPr>
          </a:p>
          <a:p>
            <a:pPr marL="0" indent="0">
              <a:buNone/>
            </a:pPr>
            <a:r>
              <a:rPr lang="en-US" sz="1400" b="1" dirty="0">
                <a:cs typeface="Times New Roman" panose="02020603050405020304" pitchFamily="18" charset="0"/>
              </a:rPr>
              <a:t>EU Initiatives: </a:t>
            </a:r>
          </a:p>
          <a:p>
            <a:pPr marL="0" indent="0">
              <a:buNone/>
            </a:pPr>
            <a:r>
              <a:rPr lang="en-US" sz="1400" dirty="0">
                <a:cs typeface="Times New Roman" panose="02020603050405020304" pitchFamily="18" charset="0"/>
              </a:rPr>
              <a:t>The European Union has launched several initiatives to boost digital skills across all levels of the workforce. The Digital Skills and Jobs Platform connects users to training, resources, and certifications. The Pact for Skills encourages public-private partnerships to reskill and upskill workers, while the Digital Europe </a:t>
            </a:r>
            <a:r>
              <a:rPr lang="en-US" sz="1400" dirty="0" err="1">
                <a:cs typeface="Times New Roman" panose="02020603050405020304" pitchFamily="18" charset="0"/>
              </a:rPr>
              <a:t>Programme</a:t>
            </a:r>
            <a:r>
              <a:rPr lang="en-US" sz="1400" dirty="0">
                <a:cs typeface="Times New Roman" panose="02020603050405020304" pitchFamily="18" charset="0"/>
              </a:rPr>
              <a:t> funds advanced digital education in areas like AI, cybersecurity, and big data. These initiatives aim to ensure that both individuals and businesses are prepared for the digital age, helping close skill gaps and promote inclusive digital growth across the EU.</a:t>
            </a:r>
          </a:p>
        </p:txBody>
      </p:sp>
      <p:sp>
        <p:nvSpPr>
          <p:cNvPr id="4" name="Marcador de número de diapositiva 3">
            <a:extLst>
              <a:ext uri="{FF2B5EF4-FFF2-40B4-BE49-F238E27FC236}">
                <a16:creationId xmlns:a16="http://schemas.microsoft.com/office/drawing/2014/main" id="{5815FE04-0FE1-BE7C-6B72-339B244D384B}"/>
              </a:ext>
            </a:extLst>
          </p:cNvPr>
          <p:cNvSpPr>
            <a:spLocks noGrp="1"/>
          </p:cNvSpPr>
          <p:nvPr>
            <p:ph type="sldNum" sz="quarter" idx="12"/>
          </p:nvPr>
        </p:nvSpPr>
        <p:spPr>
          <a:xfrm>
            <a:off x="8864600" y="6356350"/>
            <a:ext cx="2743200" cy="365125"/>
          </a:xfrm>
        </p:spPr>
        <p:txBody>
          <a:bodyPr>
            <a:normAutofit/>
          </a:bodyPr>
          <a:lstStyle/>
          <a:p>
            <a:pPr>
              <a:spcAft>
                <a:spcPts val="600"/>
              </a:spcAft>
            </a:pPr>
            <a:fld id="{52C56A5B-05FD-4C0F-B2E0-9EBFCE4326E7}" type="slidenum">
              <a:rPr lang="sl-SI" smtClean="0">
                <a:solidFill>
                  <a:schemeClr val="tx1">
                    <a:lumMod val="75000"/>
                    <a:lumOff val="25000"/>
                  </a:schemeClr>
                </a:solidFill>
              </a:rPr>
              <a:pPr>
                <a:spcAft>
                  <a:spcPts val="600"/>
                </a:spcAft>
              </a:pPr>
              <a:t>16</a:t>
            </a:fld>
            <a:endParaRPr lang="sl-SI">
              <a:solidFill>
                <a:schemeClr val="tx1">
                  <a:lumMod val="75000"/>
                  <a:lumOff val="25000"/>
                </a:schemeClr>
              </a:solidFill>
            </a:endParaRPr>
          </a:p>
        </p:txBody>
      </p:sp>
    </p:spTree>
    <p:extLst>
      <p:ext uri="{BB962C8B-B14F-4D97-AF65-F5344CB8AC3E}">
        <p14:creationId xmlns:p14="http://schemas.microsoft.com/office/powerpoint/2010/main" val="875235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BDECCF-BDDF-79A1-6049-06CD2AD2CF00}"/>
            </a:ext>
          </a:extLst>
        </p:cNvPr>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4">
            <a:extLst>
              <a:ext uri="{FF2B5EF4-FFF2-40B4-BE49-F238E27FC236}">
                <a16:creationId xmlns:a16="http://schemas.microsoft.com/office/drawing/2014/main" id="{24B8257D-E9A8-5977-AF57-8C20C3FFBC50}"/>
              </a:ext>
            </a:extLst>
          </p:cNvPr>
          <p:cNvSpPr>
            <a:spLocks noGrp="1"/>
          </p:cNvSpPr>
          <p:nvPr>
            <p:ph type="title"/>
          </p:nvPr>
        </p:nvSpPr>
        <p:spPr>
          <a:xfrm>
            <a:off x="838199" y="365125"/>
            <a:ext cx="9208477" cy="1325563"/>
          </a:xfrm>
        </p:spPr>
        <p:txBody>
          <a:bodyPr>
            <a:normAutofit/>
          </a:bodyPr>
          <a:lstStyle/>
          <a:p>
            <a:r>
              <a:rPr lang="en-US" sz="4000" b="1" dirty="0">
                <a:cs typeface="Times New Roman" panose="02020603050405020304" pitchFamily="18" charset="0"/>
              </a:rPr>
              <a:t>Cybersecurity Considerations</a:t>
            </a:r>
          </a:p>
        </p:txBody>
      </p:sp>
      <p:sp>
        <p:nvSpPr>
          <p:cNvPr id="3" name="Označba mesta vsebine 2">
            <a:extLst>
              <a:ext uri="{FF2B5EF4-FFF2-40B4-BE49-F238E27FC236}">
                <a16:creationId xmlns:a16="http://schemas.microsoft.com/office/drawing/2014/main" id="{56EFBD05-568D-03DE-6D3E-8872DCAC861F}"/>
              </a:ext>
            </a:extLst>
          </p:cNvPr>
          <p:cNvSpPr>
            <a:spLocks noGrp="1"/>
          </p:cNvSpPr>
          <p:nvPr>
            <p:ph idx="1"/>
          </p:nvPr>
        </p:nvSpPr>
        <p:spPr>
          <a:xfrm>
            <a:off x="743667" y="1690688"/>
            <a:ext cx="5679831" cy="4351338"/>
          </a:xfrm>
        </p:spPr>
        <p:txBody>
          <a:bodyPr>
            <a:noAutofit/>
          </a:bodyPr>
          <a:lstStyle/>
          <a:p>
            <a:pPr marL="0" indent="0">
              <a:buNone/>
            </a:pPr>
            <a:r>
              <a:rPr lang="en-US" sz="1400" b="1" dirty="0">
                <a:cs typeface="Times New Roman" panose="02020603050405020304" pitchFamily="18" charset="0"/>
              </a:rPr>
              <a:t>Protecting Digital Assets:</a:t>
            </a:r>
          </a:p>
          <a:p>
            <a:pPr marL="0" indent="0">
              <a:buNone/>
            </a:pPr>
            <a:r>
              <a:rPr lang="en-US" sz="1400" dirty="0">
                <a:cs typeface="Times New Roman" panose="02020603050405020304" pitchFamily="18" charset="0"/>
              </a:rPr>
              <a:t>As businesses increase their reliance on digital technologies, protecting digital assets becomes a top priority. This includes safeguarding sensitive data, intellectual property, and critical IT infrastructure from cyber threats such as ransomware, phishing, and data breaches. Effective protection involves implementing robust cybersecurity measures, including encryption, firewalls, secure cloud solutions, and regular security audits. Training employees in cybersecurity awareness is also essential, as human error remains one of the most common vulnerabilities. A secure digital environment is not just a technical necessity—it’s a strategic asset for business continuity and trust.</a:t>
            </a:r>
          </a:p>
          <a:p>
            <a:pPr marL="0" indent="0">
              <a:buNone/>
            </a:pPr>
            <a:endParaRPr lang="en-US" sz="1400" dirty="0">
              <a:cs typeface="Times New Roman" panose="02020603050405020304" pitchFamily="18" charset="0"/>
            </a:endParaRPr>
          </a:p>
          <a:p>
            <a:pPr marL="0" indent="0">
              <a:buNone/>
            </a:pPr>
            <a:r>
              <a:rPr lang="en-US" sz="1400" b="1" dirty="0">
                <a:cs typeface="Times New Roman" panose="02020603050405020304" pitchFamily="18" charset="0"/>
              </a:rPr>
              <a:t>EU Regulations and Standards:</a:t>
            </a:r>
          </a:p>
          <a:p>
            <a:pPr marL="0" indent="0">
              <a:buNone/>
            </a:pPr>
            <a:r>
              <a:rPr lang="en-US" sz="1400" dirty="0">
                <a:cs typeface="Times New Roman" panose="02020603050405020304" pitchFamily="18" charset="0"/>
              </a:rPr>
              <a:t>The European Union has established a strong regulatory framework to enhance cybersecurity and ensure a secure digital environment. Key regulations include the NIS2 Directive, which strengthens cybersecurity requirements for essential and important entities, and the Cybersecurity Act, which provides a certification framework for ICT products and services. The General Data Protection Regulation (GDPR) also reinforces data security through strict privacy standards. These regulations help build trust in digital services, ensure business continuity, and align member states under a unified cybersecurity approach.</a:t>
            </a:r>
            <a:endParaRPr lang="et-EE" sz="1400" dirty="0">
              <a:cs typeface="Times New Roman" panose="02020603050405020304" pitchFamily="18" charset="0"/>
            </a:endParaRPr>
          </a:p>
        </p:txBody>
      </p:sp>
      <p:pic>
        <p:nvPicPr>
          <p:cNvPr id="5124" name="Picture 4" descr="What is Cyber Security?">
            <a:extLst>
              <a:ext uri="{FF2B5EF4-FFF2-40B4-BE49-F238E27FC236}">
                <a16:creationId xmlns:a16="http://schemas.microsoft.com/office/drawing/2014/main" id="{EF4F06C3-267A-25DD-CE3A-91205B49A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954" r="18211" b="2"/>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5136"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38"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B7404404-9CB8-CF71-E667-21AFDE59E61D}"/>
              </a:ext>
            </a:extLst>
          </p:cNvPr>
          <p:cNvSpPr>
            <a:spLocks noGrp="1"/>
          </p:cNvSpPr>
          <p:nvPr>
            <p:ph type="sldNum" sz="quarter" idx="12"/>
          </p:nvPr>
        </p:nvSpPr>
        <p:spPr>
          <a:xfrm>
            <a:off x="8610600" y="6356350"/>
            <a:ext cx="2743200" cy="365125"/>
          </a:xfrm>
        </p:spPr>
        <p:txBody>
          <a:bodyPr>
            <a:normAutofit/>
          </a:bodyPr>
          <a:lstStyle/>
          <a:p>
            <a:pPr>
              <a:spcAft>
                <a:spcPts val="600"/>
              </a:spcAft>
            </a:pPr>
            <a:fld id="{52C56A5B-05FD-4C0F-B2E0-9EBFCE4326E7}" type="slidenum">
              <a:rPr lang="sl-SI">
                <a:solidFill>
                  <a:srgbClr val="FFFFFF"/>
                </a:solidFill>
              </a:rPr>
              <a:pPr>
                <a:spcAft>
                  <a:spcPts val="600"/>
                </a:spcAft>
              </a:pPr>
              <a:t>17</a:t>
            </a:fld>
            <a:endParaRPr lang="sl-SI">
              <a:solidFill>
                <a:srgbClr val="FFFFFF"/>
              </a:solidFill>
            </a:endParaRPr>
          </a:p>
        </p:txBody>
      </p:sp>
    </p:spTree>
    <p:extLst>
      <p:ext uri="{BB962C8B-B14F-4D97-AF65-F5344CB8AC3E}">
        <p14:creationId xmlns:p14="http://schemas.microsoft.com/office/powerpoint/2010/main" val="3312017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4D8E13-5D36-89FE-C2AE-19004C4056F6}"/>
            </a:ext>
          </a:extLst>
        </p:cNvPr>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GDPR">
            <a:extLst>
              <a:ext uri="{FF2B5EF4-FFF2-40B4-BE49-F238E27FC236}">
                <a16:creationId xmlns:a16="http://schemas.microsoft.com/office/drawing/2014/main" id="{B10B246F-6DC3-4731-F986-C129420DE164}"/>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l="31968" r="1"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4">
            <a:extLst>
              <a:ext uri="{FF2B5EF4-FFF2-40B4-BE49-F238E27FC236}">
                <a16:creationId xmlns:a16="http://schemas.microsoft.com/office/drawing/2014/main" id="{52B47E53-7B84-9DCA-33FE-AF45C4110F2D}"/>
              </a:ext>
            </a:extLst>
          </p:cNvPr>
          <p:cNvSpPr>
            <a:spLocks noGrp="1"/>
          </p:cNvSpPr>
          <p:nvPr>
            <p:ph type="title"/>
          </p:nvPr>
        </p:nvSpPr>
        <p:spPr>
          <a:xfrm>
            <a:off x="805543" y="0"/>
            <a:ext cx="9557657" cy="1899912"/>
          </a:xfrm>
        </p:spPr>
        <p:txBody>
          <a:bodyPr>
            <a:normAutofit/>
          </a:bodyPr>
          <a:lstStyle/>
          <a:p>
            <a:pPr algn="ctr"/>
            <a:r>
              <a:rPr lang="en-US" sz="4000" b="1" dirty="0">
                <a:latin typeface="+mn-lt"/>
                <a:cs typeface="Times New Roman" panose="02020603050405020304" pitchFamily="18" charset="0"/>
              </a:rPr>
              <a:t>Data Protection and GDPR</a:t>
            </a:r>
          </a:p>
        </p:txBody>
      </p:sp>
      <p:sp>
        <p:nvSpPr>
          <p:cNvPr id="3" name="Označba mesta vsebine 2">
            <a:extLst>
              <a:ext uri="{FF2B5EF4-FFF2-40B4-BE49-F238E27FC236}">
                <a16:creationId xmlns:a16="http://schemas.microsoft.com/office/drawing/2014/main" id="{21C439A6-99FE-BB88-A69A-8D600735B5F2}"/>
              </a:ext>
            </a:extLst>
          </p:cNvPr>
          <p:cNvSpPr>
            <a:spLocks noGrp="1"/>
          </p:cNvSpPr>
          <p:nvPr>
            <p:ph idx="1"/>
          </p:nvPr>
        </p:nvSpPr>
        <p:spPr>
          <a:xfrm>
            <a:off x="514065" y="1637846"/>
            <a:ext cx="11163869" cy="4293961"/>
          </a:xfrm>
        </p:spPr>
        <p:txBody>
          <a:bodyPr>
            <a:noAutofit/>
          </a:bodyPr>
          <a:lstStyle/>
          <a:p>
            <a:r>
              <a:rPr lang="en-US" sz="1800" b="1" dirty="0">
                <a:cs typeface="Times New Roman" panose="02020603050405020304" pitchFamily="18" charset="0"/>
              </a:rPr>
              <a:t>Compliance Requirements:</a:t>
            </a:r>
          </a:p>
          <a:p>
            <a:pPr marL="0" indent="0">
              <a:buNone/>
            </a:pPr>
            <a:r>
              <a:rPr lang="en-US" sz="1800" dirty="0">
                <a:cs typeface="Times New Roman" panose="02020603050405020304" pitchFamily="18" charset="0"/>
              </a:rPr>
              <a:t>Under the General Data Protection Regulation (GDPR), businesses that process personal data of EU citizens must comply with strict privacy and security standards. This includes obtaining clear consent for data collection, ensuring transparency in how data is used, implementing safeguards to protect that data, and providing users with rights over their personal information. Non-compliance can lead to substantial fines, reputational damage, and loss of customer trust. For businesses, meeting GDPR requirements is not just about legal compliance—it’s also a foundation for building responsible and ethical digital operations.</a:t>
            </a:r>
          </a:p>
          <a:p>
            <a:pPr marL="0" indent="0">
              <a:buNone/>
            </a:pPr>
            <a:endParaRPr lang="en-US" sz="1800" dirty="0">
              <a:cs typeface="Times New Roman" panose="02020603050405020304" pitchFamily="18" charset="0"/>
            </a:endParaRPr>
          </a:p>
          <a:p>
            <a:r>
              <a:rPr lang="en-US" sz="1800" b="1" dirty="0">
                <a:cs typeface="Times New Roman" panose="02020603050405020304" pitchFamily="18" charset="0"/>
              </a:rPr>
              <a:t>Benefits of Data Privacy</a:t>
            </a:r>
            <a:r>
              <a:rPr lang="en-US" sz="1800" dirty="0">
                <a:cs typeface="Times New Roman" panose="02020603050405020304" pitchFamily="18" charset="0"/>
              </a:rPr>
              <a:t>:</a:t>
            </a:r>
          </a:p>
          <a:p>
            <a:pPr marL="0" indent="0">
              <a:buNone/>
            </a:pPr>
            <a:r>
              <a:rPr lang="en-US" sz="1800" dirty="0">
                <a:cs typeface="Times New Roman" panose="02020603050405020304" pitchFamily="18" charset="0"/>
              </a:rPr>
              <a:t>Strong data privacy practices offer significant benefits beyond compliance. They build trust with customers, who are increasingly aware of how their data is used and more likely to engage with companies that respect their privacy. Privacy-focused businesses also reduce the risk of data breaches, legal penalties, and reputational harm. Moreover, transparent data handling can create a competitive advantage, enhance brand reputation, and foster customer loyalty—especially in digital markets where trust is a key differentiator.</a:t>
            </a:r>
            <a:endParaRPr lang="et-EE" sz="1800" dirty="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057DC2A0-D40C-AFBA-5491-497FD1559DA7}"/>
              </a:ext>
            </a:extLst>
          </p:cNvPr>
          <p:cNvSpPr>
            <a:spLocks noGrp="1"/>
          </p:cNvSpPr>
          <p:nvPr>
            <p:ph type="sldNum" sz="quarter" idx="12"/>
          </p:nvPr>
        </p:nvSpPr>
        <p:spPr>
          <a:xfrm>
            <a:off x="8610600" y="6356350"/>
            <a:ext cx="2743200" cy="365125"/>
          </a:xfrm>
        </p:spPr>
        <p:txBody>
          <a:bodyPr>
            <a:normAutofit/>
          </a:bodyPr>
          <a:lstStyle/>
          <a:p>
            <a:pPr>
              <a:spcAft>
                <a:spcPts val="600"/>
              </a:spcAft>
            </a:pPr>
            <a:fld id="{52C56A5B-05FD-4C0F-B2E0-9EBFCE4326E7}" type="slidenum">
              <a:rPr lang="sl-SI">
                <a:solidFill>
                  <a:srgbClr val="FFFFFF"/>
                </a:solidFill>
              </a:rPr>
              <a:pPr>
                <a:spcAft>
                  <a:spcPts val="600"/>
                </a:spcAft>
              </a:pPr>
              <a:t>18</a:t>
            </a:fld>
            <a:endParaRPr lang="sl-SI">
              <a:solidFill>
                <a:srgbClr val="FFFFFF"/>
              </a:solidFill>
            </a:endParaRPr>
          </a:p>
        </p:txBody>
      </p:sp>
    </p:spTree>
    <p:extLst>
      <p:ext uri="{BB962C8B-B14F-4D97-AF65-F5344CB8AC3E}">
        <p14:creationId xmlns:p14="http://schemas.microsoft.com/office/powerpoint/2010/main" val="1879983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descr="Изображение выглядит как Графика, свет, снимок экрана, Неон&#10;&#10;Контент, сгенерированный ИИ, может содержать ошибки.">
            <a:extLst>
              <a:ext uri="{FF2B5EF4-FFF2-40B4-BE49-F238E27FC236}">
                <a16:creationId xmlns:a16="http://schemas.microsoft.com/office/drawing/2014/main" id="{6D8DDBA0-6747-78BE-A67F-7D149D19C99D}"/>
              </a:ext>
            </a:extLst>
          </p:cNvPr>
          <p:cNvPicPr>
            <a:picLocks noChangeAspect="1"/>
          </p:cNvPicPr>
          <p:nvPr/>
        </p:nvPicPr>
        <p:blipFill>
          <a:blip r:embed="rId2">
            <a:extLst>
              <a:ext uri="{28A0092B-C50C-407E-A947-70E740481C1C}">
                <a14:useLocalDpi xmlns:a14="http://schemas.microsoft.com/office/drawing/2010/main" val="0"/>
              </a:ext>
            </a:extLst>
          </a:blip>
          <a:srcRect l="13437" r="16064"/>
          <a:stretch/>
        </p:blipFill>
        <p:spPr>
          <a:xfrm>
            <a:off x="2522356"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4">
            <a:extLst>
              <a:ext uri="{FF2B5EF4-FFF2-40B4-BE49-F238E27FC236}">
                <a16:creationId xmlns:a16="http://schemas.microsoft.com/office/drawing/2014/main" id="{54983C99-821A-1969-883F-97B11C6C095D}"/>
              </a:ext>
            </a:extLst>
          </p:cNvPr>
          <p:cNvSpPr>
            <a:spLocks noGrp="1"/>
          </p:cNvSpPr>
          <p:nvPr>
            <p:ph type="title"/>
          </p:nvPr>
        </p:nvSpPr>
        <p:spPr>
          <a:xfrm>
            <a:off x="838200" y="365125"/>
            <a:ext cx="3822189" cy="1899912"/>
          </a:xfrm>
        </p:spPr>
        <p:txBody>
          <a:bodyPr>
            <a:normAutofit/>
          </a:bodyPr>
          <a:lstStyle/>
          <a:p>
            <a:r>
              <a:rPr lang="en-US" sz="4000" b="1" dirty="0">
                <a:cs typeface="Times New Roman" panose="02020603050405020304" pitchFamily="18" charset="0"/>
              </a:rPr>
              <a:t>E-Commerce and Cross-Border Trade</a:t>
            </a:r>
          </a:p>
        </p:txBody>
      </p:sp>
      <p:sp>
        <p:nvSpPr>
          <p:cNvPr id="3" name="Označba mesta vsebine 2">
            <a:extLst>
              <a:ext uri="{FF2B5EF4-FFF2-40B4-BE49-F238E27FC236}">
                <a16:creationId xmlns:a16="http://schemas.microsoft.com/office/drawing/2014/main" id="{E6E59C83-5D25-A375-C470-B6C09D0AE5AE}"/>
              </a:ext>
            </a:extLst>
          </p:cNvPr>
          <p:cNvSpPr>
            <a:spLocks noGrp="1"/>
          </p:cNvSpPr>
          <p:nvPr>
            <p:ph idx="1"/>
          </p:nvPr>
        </p:nvSpPr>
        <p:spPr>
          <a:xfrm>
            <a:off x="838200" y="2434201"/>
            <a:ext cx="3822189" cy="3742762"/>
          </a:xfrm>
        </p:spPr>
        <p:txBody>
          <a:bodyPr>
            <a:normAutofit lnSpcReduction="10000"/>
          </a:bodyPr>
          <a:lstStyle/>
          <a:p>
            <a:r>
              <a:rPr lang="en-US" sz="2000" dirty="0">
                <a:cs typeface="Times New Roman" panose="02020603050405020304" pitchFamily="18" charset="0"/>
              </a:rPr>
              <a:t>Digital commerce enables companies to reach EU-wide customers without physical presence. With harmonized consumer protection rules, digital VAT reforms, and secure online payment systems, the EU has created a supportive environment for cross-border trade. This boosts market opportunities, particularly for SMEs, while fostering trust and transparency between sellers and buyers.</a:t>
            </a:r>
          </a:p>
          <a:p>
            <a:pPr marL="0" indent="0">
              <a:buNone/>
            </a:pPr>
            <a:endParaRPr lang="sl-SI" sz="2000" dirty="0"/>
          </a:p>
          <a:p>
            <a:pPr marL="0" indent="0">
              <a:buNone/>
            </a:pPr>
            <a:endParaRPr lang="sl-SI" sz="2000" dirty="0"/>
          </a:p>
        </p:txBody>
      </p:sp>
      <p:sp>
        <p:nvSpPr>
          <p:cNvPr id="5" name="Marcador de número de diapositiva 4">
            <a:extLst>
              <a:ext uri="{FF2B5EF4-FFF2-40B4-BE49-F238E27FC236}">
                <a16:creationId xmlns:a16="http://schemas.microsoft.com/office/drawing/2014/main" id="{8F1C825A-49C6-0939-EE33-3B77780D45C1}"/>
              </a:ext>
            </a:extLst>
          </p:cNvPr>
          <p:cNvSpPr>
            <a:spLocks noGrp="1"/>
          </p:cNvSpPr>
          <p:nvPr>
            <p:ph type="sldNum" sz="quarter" idx="12"/>
          </p:nvPr>
        </p:nvSpPr>
        <p:spPr>
          <a:xfrm>
            <a:off x="8610600" y="6356350"/>
            <a:ext cx="2743200" cy="365125"/>
          </a:xfrm>
        </p:spPr>
        <p:txBody>
          <a:bodyPr>
            <a:normAutofit/>
          </a:bodyPr>
          <a:lstStyle/>
          <a:p>
            <a:pPr>
              <a:spcAft>
                <a:spcPts val="600"/>
              </a:spcAft>
            </a:pPr>
            <a:fld id="{52C56A5B-05FD-4C0F-B2E0-9EBFCE4326E7}" type="slidenum">
              <a:rPr lang="sl-SI">
                <a:solidFill>
                  <a:srgbClr val="FFFFFF"/>
                </a:solidFill>
              </a:rPr>
              <a:pPr>
                <a:spcAft>
                  <a:spcPts val="600"/>
                </a:spcAft>
              </a:pPr>
              <a:t>19</a:t>
            </a:fld>
            <a:endParaRPr lang="sl-SI">
              <a:solidFill>
                <a:srgbClr val="FFFFFF"/>
              </a:solidFill>
            </a:endParaRPr>
          </a:p>
        </p:txBody>
      </p:sp>
    </p:spTree>
    <p:extLst>
      <p:ext uri="{BB962C8B-B14F-4D97-AF65-F5344CB8AC3E}">
        <p14:creationId xmlns:p14="http://schemas.microsoft.com/office/powerpoint/2010/main" val="114535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4" name="Rectangle 373">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379">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TextShape 1"/>
          <p:cNvSpPr txBox="1"/>
          <p:nvPr/>
        </p:nvSpPr>
        <p:spPr>
          <a:xfrm>
            <a:off x="1386865" y="818984"/>
            <a:ext cx="6596245" cy="3268520"/>
          </a:xfrm>
          <a:prstGeom prst="rect">
            <a:avLst/>
          </a:prstGeom>
        </p:spPr>
        <p:txBody>
          <a:bodyPr vert="horz" lIns="91440" tIns="45720" rIns="91440" bIns="45720" rtlCol="0" anchor="b">
            <a:normAutofit/>
          </a:bodyPr>
          <a:lstStyle/>
          <a:p>
            <a:pPr algn="r">
              <a:lnSpc>
                <a:spcPct val="90000"/>
              </a:lnSpc>
              <a:spcBef>
                <a:spcPct val="0"/>
              </a:spcBef>
              <a:spcAft>
                <a:spcPts val="600"/>
              </a:spcAft>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4800" b="1" kern="1200" spc="-1">
                <a:solidFill>
                  <a:srgbClr val="FFFFFF"/>
                </a:solidFill>
                <a:latin typeface="+mj-lt"/>
                <a:ea typeface="+mj-ea"/>
                <a:cs typeface="+mj-cs"/>
              </a:rPr>
              <a:t>Introduction</a:t>
            </a:r>
          </a:p>
        </p:txBody>
      </p:sp>
      <p:sp>
        <p:nvSpPr>
          <p:cNvPr id="384" name="Rectangle 383">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a:extLst>
              <a:ext uri="{FF2B5EF4-FFF2-40B4-BE49-F238E27FC236}">
                <a16:creationId xmlns:a16="http://schemas.microsoft.com/office/drawing/2014/main" id="{E4F88C64-B14A-B807-355E-D623EB9AB050}"/>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52C56A5B-05FD-4C0F-B2E0-9EBFCE4326E7}" type="slidenum">
              <a:rPr lang="en-US" sz="1100">
                <a:solidFill>
                  <a:srgbClr val="FFFFFF"/>
                </a:solidFill>
              </a:rPr>
              <a:pPr>
                <a:spcAft>
                  <a:spcPts val="600"/>
                </a:spcAft>
              </a:pPr>
              <a:t>2</a:t>
            </a:fld>
            <a:endParaRPr lang="en-US" sz="1100">
              <a:solidFill>
                <a:srgbClr val="FFFFFF"/>
              </a:solidFill>
            </a:endParaRPr>
          </a:p>
        </p:txBody>
      </p:sp>
      <p:sp>
        <p:nvSpPr>
          <p:cNvPr id="2" name="TextShape 1">
            <a:extLst>
              <a:ext uri="{FF2B5EF4-FFF2-40B4-BE49-F238E27FC236}">
                <a16:creationId xmlns:a16="http://schemas.microsoft.com/office/drawing/2014/main" id="{F56E2D13-34FB-E1BC-A997-6E7166C8451B}"/>
              </a:ext>
            </a:extLst>
          </p:cNvPr>
          <p:cNvSpPr txBox="1"/>
          <p:nvPr/>
        </p:nvSpPr>
        <p:spPr>
          <a:xfrm>
            <a:off x="1836072" y="3564892"/>
            <a:ext cx="6596245" cy="3268520"/>
          </a:xfrm>
          <a:prstGeom prst="rect">
            <a:avLst/>
          </a:prstGeom>
        </p:spPr>
        <p:txBody>
          <a:bodyPr vert="horz" lIns="91440" tIns="45720" rIns="91440" bIns="45720" rtlCol="0" anchor="b">
            <a:normAutofit/>
          </a:bodyPr>
          <a:lstStyle/>
          <a:p>
            <a:pPr algn="r">
              <a:lnSpc>
                <a:spcPct val="90000"/>
              </a:lnSpc>
              <a:spcBef>
                <a:spcPct val="0"/>
              </a:spcBef>
              <a:spcAft>
                <a:spcPts val="600"/>
              </a:spcAft>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endParaRPr lang="en-US" sz="4000" b="1" kern="1200" spc="-1" dirty="0">
              <a:solidFill>
                <a:srgbClr val="FFFFFF"/>
              </a:solidFill>
              <a:ea typeface="+mj-ea"/>
              <a:cs typeface="+mj-cs"/>
            </a:endParaRPr>
          </a:p>
        </p:txBody>
      </p:sp>
      <p:sp>
        <p:nvSpPr>
          <p:cNvPr id="3" name="TextShape 1">
            <a:extLst>
              <a:ext uri="{FF2B5EF4-FFF2-40B4-BE49-F238E27FC236}">
                <a16:creationId xmlns:a16="http://schemas.microsoft.com/office/drawing/2014/main" id="{42964D0B-B96D-B603-F51F-38756EFB41C9}"/>
              </a:ext>
            </a:extLst>
          </p:cNvPr>
          <p:cNvSpPr txBox="1"/>
          <p:nvPr/>
        </p:nvSpPr>
        <p:spPr>
          <a:xfrm>
            <a:off x="1094629" y="1060955"/>
            <a:ext cx="9850340" cy="5019956"/>
          </a:xfrm>
          <a:prstGeom prst="rect">
            <a:avLst/>
          </a:prstGeom>
        </p:spPr>
        <p:txBody>
          <a:bodyPr vert="horz" lIns="91440" tIns="45720" rIns="91440" bIns="45720" rtlCol="0" anchor="b">
            <a:normAutofit/>
          </a:bodyPr>
          <a:lstStyle/>
          <a:p>
            <a:pPr algn="r">
              <a:lnSpc>
                <a:spcPct val="90000"/>
              </a:lnSpc>
              <a:spcBef>
                <a:spcPct val="0"/>
              </a:spcBef>
              <a:spcAft>
                <a:spcPts val="600"/>
              </a:spcAft>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endParaRPr lang="en-US" sz="2000" b="1" kern="1200" spc="-1" dirty="0">
              <a:solidFill>
                <a:srgbClr val="FFFFFF"/>
              </a:solidFill>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4" name="Rectangle 717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4">
            <a:extLst>
              <a:ext uri="{FF2B5EF4-FFF2-40B4-BE49-F238E27FC236}">
                <a16:creationId xmlns:a16="http://schemas.microsoft.com/office/drawing/2014/main" id="{E83B9019-9040-4D6A-560A-49EF124D1B2E}"/>
              </a:ext>
            </a:extLst>
          </p:cNvPr>
          <p:cNvSpPr>
            <a:spLocks noGrp="1"/>
          </p:cNvSpPr>
          <p:nvPr>
            <p:ph type="title"/>
          </p:nvPr>
        </p:nvSpPr>
        <p:spPr>
          <a:xfrm>
            <a:off x="6657715" y="467271"/>
            <a:ext cx="4195674" cy="2052522"/>
          </a:xfrm>
        </p:spPr>
        <p:txBody>
          <a:bodyPr anchor="b">
            <a:normAutofit/>
          </a:bodyPr>
          <a:lstStyle/>
          <a:p>
            <a:r>
              <a:rPr lang="en-US" sz="4300" b="1" dirty="0">
                <a:cs typeface="Times New Roman" panose="02020603050405020304" pitchFamily="18" charset="0"/>
              </a:rPr>
              <a:t>Innovation through Digitalization</a:t>
            </a:r>
          </a:p>
        </p:txBody>
      </p:sp>
      <p:sp>
        <p:nvSpPr>
          <p:cNvPr id="7179" name="Oval 717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a:extLst>
              <a:ext uri="{FF2B5EF4-FFF2-40B4-BE49-F238E27FC236}">
                <a16:creationId xmlns:a16="http://schemas.microsoft.com/office/drawing/2014/main" id="{032999FE-47F5-D1D4-0099-6BF9664BD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241" r="31258" b="-1"/>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718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7183"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Označba mesta vsebine 2">
            <a:extLst>
              <a:ext uri="{FF2B5EF4-FFF2-40B4-BE49-F238E27FC236}">
                <a16:creationId xmlns:a16="http://schemas.microsoft.com/office/drawing/2014/main" id="{C9649D6D-F143-CB2D-5B06-77515B4F7BDA}"/>
              </a:ext>
            </a:extLst>
          </p:cNvPr>
          <p:cNvSpPr>
            <a:spLocks noGrp="1"/>
          </p:cNvSpPr>
          <p:nvPr>
            <p:ph idx="1"/>
          </p:nvPr>
        </p:nvSpPr>
        <p:spPr>
          <a:xfrm>
            <a:off x="6657715" y="2990818"/>
            <a:ext cx="4195673" cy="2913872"/>
          </a:xfrm>
        </p:spPr>
        <p:txBody>
          <a:bodyPr anchor="t">
            <a:noAutofit/>
          </a:bodyPr>
          <a:lstStyle/>
          <a:p>
            <a:r>
              <a:rPr lang="en-US" sz="2000" dirty="0">
                <a:solidFill>
                  <a:schemeClr val="tx1">
                    <a:alpha val="80000"/>
                  </a:schemeClr>
                </a:solidFill>
                <a:cs typeface="Times New Roman" panose="02020603050405020304" pitchFamily="18" charset="0"/>
              </a:rPr>
              <a:t>Digitalization fuels innovation by allowing companies to rapidly prototype, test, and iterate new ideas. Technologies such as IoT, 3D printing, and AI enable businesses to create disruptive products and services. Innovation is further enhanced by collaboration platforms and access to global knowledge networks, driving competitiveness and value creation.</a:t>
            </a:r>
          </a:p>
          <a:p>
            <a:pPr marL="0" indent="0">
              <a:buNone/>
            </a:pPr>
            <a:endParaRPr lang="sl-SI" sz="2000" dirty="0">
              <a:solidFill>
                <a:schemeClr val="tx1">
                  <a:alpha val="80000"/>
                </a:schemeClr>
              </a:solidFill>
              <a:cs typeface="Times New Roman" panose="02020603050405020304" pitchFamily="18" charset="0"/>
            </a:endParaRPr>
          </a:p>
        </p:txBody>
      </p:sp>
      <p:sp>
        <p:nvSpPr>
          <p:cNvPr id="7185"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4" name="Marcador de número de diapositiva 3">
            <a:extLst>
              <a:ext uri="{FF2B5EF4-FFF2-40B4-BE49-F238E27FC236}">
                <a16:creationId xmlns:a16="http://schemas.microsoft.com/office/drawing/2014/main" id="{343823CE-5AF4-883A-BC58-85CF44708998}"/>
              </a:ext>
            </a:extLst>
          </p:cNvPr>
          <p:cNvSpPr>
            <a:spLocks noGrp="1"/>
          </p:cNvSpPr>
          <p:nvPr>
            <p:ph type="sldNum" sz="quarter" idx="12"/>
          </p:nvPr>
        </p:nvSpPr>
        <p:spPr>
          <a:xfrm>
            <a:off x="8610600" y="6356350"/>
            <a:ext cx="2743200" cy="365125"/>
          </a:xfrm>
        </p:spPr>
        <p:txBody>
          <a:bodyPr>
            <a:normAutofit/>
          </a:bodyPr>
          <a:lstStyle/>
          <a:p>
            <a:pPr>
              <a:spcAft>
                <a:spcPts val="600"/>
              </a:spcAft>
            </a:pPr>
            <a:fld id="{52C56A5B-05FD-4C0F-B2E0-9EBFCE4326E7}" type="slidenum">
              <a:rPr lang="sl-SI">
                <a:solidFill>
                  <a:schemeClr val="tx1">
                    <a:alpha val="60000"/>
                  </a:schemeClr>
                </a:solidFill>
              </a:rPr>
              <a:pPr>
                <a:spcAft>
                  <a:spcPts val="600"/>
                </a:spcAft>
              </a:pPr>
              <a:t>20</a:t>
            </a:fld>
            <a:endParaRPr lang="sl-SI">
              <a:solidFill>
                <a:schemeClr val="tx1">
                  <a:alpha val="60000"/>
                </a:schemeClr>
              </a:solidFill>
            </a:endParaRPr>
          </a:p>
        </p:txBody>
      </p:sp>
      <p:cxnSp>
        <p:nvCxnSpPr>
          <p:cNvPr id="7187"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165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9C1E8A-8919-C940-2FD6-0D89005DE392}"/>
            </a:ext>
          </a:extLst>
        </p:cNvPr>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4">
            <a:extLst>
              <a:ext uri="{FF2B5EF4-FFF2-40B4-BE49-F238E27FC236}">
                <a16:creationId xmlns:a16="http://schemas.microsoft.com/office/drawing/2014/main" id="{972A12DC-7660-AA90-854D-AE68108BAB5B}"/>
              </a:ext>
            </a:extLst>
          </p:cNvPr>
          <p:cNvSpPr>
            <a:spLocks noGrp="1"/>
          </p:cNvSpPr>
          <p:nvPr>
            <p:ph type="title"/>
          </p:nvPr>
        </p:nvSpPr>
        <p:spPr>
          <a:xfrm>
            <a:off x="838201" y="365125"/>
            <a:ext cx="5251316" cy="1807305"/>
          </a:xfrm>
        </p:spPr>
        <p:txBody>
          <a:bodyPr>
            <a:normAutofit/>
          </a:bodyPr>
          <a:lstStyle/>
          <a:p>
            <a:r>
              <a:rPr lang="en-US" sz="4000" b="1" dirty="0">
                <a:cs typeface="Times New Roman" panose="02020603050405020304" pitchFamily="18" charset="0"/>
              </a:rPr>
              <a:t>Integrating Artificial Intelligence</a:t>
            </a:r>
          </a:p>
        </p:txBody>
      </p:sp>
      <p:sp>
        <p:nvSpPr>
          <p:cNvPr id="3" name="Označba mesta vsebine 2">
            <a:extLst>
              <a:ext uri="{FF2B5EF4-FFF2-40B4-BE49-F238E27FC236}">
                <a16:creationId xmlns:a16="http://schemas.microsoft.com/office/drawing/2014/main" id="{5A264B30-5ADF-884E-1A79-B48EA2CD03B4}"/>
              </a:ext>
            </a:extLst>
          </p:cNvPr>
          <p:cNvSpPr>
            <a:spLocks noGrp="1"/>
          </p:cNvSpPr>
          <p:nvPr>
            <p:ph idx="1"/>
          </p:nvPr>
        </p:nvSpPr>
        <p:spPr>
          <a:xfrm>
            <a:off x="838200" y="2593382"/>
            <a:ext cx="4619621" cy="3843666"/>
          </a:xfrm>
        </p:spPr>
        <p:txBody>
          <a:bodyPr>
            <a:normAutofit/>
          </a:bodyPr>
          <a:lstStyle/>
          <a:p>
            <a:r>
              <a:rPr lang="en-US" sz="2000" dirty="0">
                <a:cs typeface="Times New Roman" panose="02020603050405020304" pitchFamily="18" charset="0"/>
              </a:rPr>
              <a:t>Integrating AI helps companies automate processes, predict customer behavior, and optimize operations. From chatbots and recommendation engines to fraud detection and supply chain forecasting, AI offers scalable, intelligent solutions that improve efficiency, decision-making, and user experience.</a:t>
            </a:r>
          </a:p>
          <a:p>
            <a:pPr marL="0" indent="0">
              <a:buNone/>
            </a:pPr>
            <a:endParaRPr lang="sl-SI" sz="2000" dirty="0">
              <a:cs typeface="Times New Roman" panose="02020603050405020304" pitchFamily="18" charset="0"/>
            </a:endParaRPr>
          </a:p>
        </p:txBody>
      </p:sp>
      <p:pic>
        <p:nvPicPr>
          <p:cNvPr id="8194" name="Picture 2">
            <a:extLst>
              <a:ext uri="{FF2B5EF4-FFF2-40B4-BE49-F238E27FC236}">
                <a16:creationId xmlns:a16="http://schemas.microsoft.com/office/drawing/2014/main" id="{A92568DA-D623-F66B-C4E3-9CF329B37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715" r="3046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F64C8A51-B4DF-062B-49B6-2D4C6F34B4CC}"/>
              </a:ext>
            </a:extLst>
          </p:cNvPr>
          <p:cNvSpPr>
            <a:spLocks noGrp="1"/>
          </p:cNvSpPr>
          <p:nvPr>
            <p:ph type="sldNum" sz="quarter" idx="12"/>
          </p:nvPr>
        </p:nvSpPr>
        <p:spPr>
          <a:xfrm>
            <a:off x="8610600" y="6356350"/>
            <a:ext cx="2743200" cy="365125"/>
          </a:xfrm>
        </p:spPr>
        <p:txBody>
          <a:bodyPr>
            <a:normAutofit/>
          </a:bodyPr>
          <a:lstStyle/>
          <a:p>
            <a:pPr>
              <a:spcAft>
                <a:spcPts val="600"/>
              </a:spcAft>
            </a:pPr>
            <a:fld id="{52C56A5B-05FD-4C0F-B2E0-9EBFCE4326E7}" type="slidenum">
              <a:rPr lang="sl-SI">
                <a:solidFill>
                  <a:srgbClr val="FFFFFF"/>
                </a:solidFill>
              </a:rPr>
              <a:pPr>
                <a:spcAft>
                  <a:spcPts val="600"/>
                </a:spcAft>
              </a:pPr>
              <a:t>21</a:t>
            </a:fld>
            <a:endParaRPr lang="sl-SI">
              <a:solidFill>
                <a:srgbClr val="FFFFFF"/>
              </a:solidFill>
            </a:endParaRPr>
          </a:p>
        </p:txBody>
      </p:sp>
    </p:spTree>
    <p:extLst>
      <p:ext uri="{BB962C8B-B14F-4D97-AF65-F5344CB8AC3E}">
        <p14:creationId xmlns:p14="http://schemas.microsoft.com/office/powerpoint/2010/main" val="2236243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737F11-F686-92C2-1454-7AF96B7F7921}"/>
            </a:ext>
          </a:extLst>
        </p:cNvPr>
        <p:cNvGrpSpPr/>
        <p:nvPr/>
      </p:nvGrpSpPr>
      <p:grpSpPr>
        <a:xfrm>
          <a:off x="0" y="0"/>
          <a:ext cx="0" cy="0"/>
          <a:chOff x="0" y="0"/>
          <a:chExt cx="0" cy="0"/>
        </a:xfrm>
      </p:grpSpPr>
      <p:sp>
        <p:nvSpPr>
          <p:cNvPr id="2" name="Título 4">
            <a:extLst>
              <a:ext uri="{FF2B5EF4-FFF2-40B4-BE49-F238E27FC236}">
                <a16:creationId xmlns:a16="http://schemas.microsoft.com/office/drawing/2014/main" id="{50CD2B9B-5275-3307-7E25-AA71DECD0FC8}"/>
              </a:ext>
            </a:extLst>
          </p:cNvPr>
          <p:cNvSpPr>
            <a:spLocks noGrp="1"/>
          </p:cNvSpPr>
          <p:nvPr>
            <p:ph type="title"/>
          </p:nvPr>
        </p:nvSpPr>
        <p:spPr>
          <a:xfrm>
            <a:off x="8021515" y="1111240"/>
            <a:ext cx="3921369" cy="1415270"/>
          </a:xfrm>
        </p:spPr>
        <p:txBody>
          <a:bodyPr anchor="t">
            <a:noAutofit/>
          </a:bodyPr>
          <a:lstStyle/>
          <a:p>
            <a:r>
              <a:rPr lang="en-US" sz="4000" b="1" dirty="0">
                <a:cs typeface="Times New Roman" panose="02020603050405020304" pitchFamily="18" charset="0"/>
              </a:rPr>
              <a:t>Utilizing Big Data and Analytics</a:t>
            </a:r>
          </a:p>
        </p:txBody>
      </p:sp>
      <p:pic>
        <p:nvPicPr>
          <p:cNvPr id="9218" name="Picture 2" descr="Data Science vs. Big Data vs. Data Analytics">
            <a:extLst>
              <a:ext uri="{FF2B5EF4-FFF2-40B4-BE49-F238E27FC236}">
                <a16:creationId xmlns:a16="http://schemas.microsoft.com/office/drawing/2014/main" id="{A492EE14-5929-2767-4143-EF46F5DE0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942" r="9947"/>
          <a:stretch/>
        </p:blipFill>
        <p:spPr bwMode="auto">
          <a:xfrm>
            <a:off x="-9886" y="10"/>
            <a:ext cx="7572605"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9238" name="Straight Connector 9229">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Označba mesta vsebine 2">
            <a:extLst>
              <a:ext uri="{FF2B5EF4-FFF2-40B4-BE49-F238E27FC236}">
                <a16:creationId xmlns:a16="http://schemas.microsoft.com/office/drawing/2014/main" id="{CEAEB5E3-4A44-3682-8315-19B048203C72}"/>
              </a:ext>
            </a:extLst>
          </p:cNvPr>
          <p:cNvSpPr>
            <a:spLocks noGrp="1"/>
          </p:cNvSpPr>
          <p:nvPr>
            <p:ph idx="1"/>
          </p:nvPr>
        </p:nvSpPr>
        <p:spPr>
          <a:xfrm>
            <a:off x="8153400" y="2543364"/>
            <a:ext cx="3434180" cy="3599019"/>
          </a:xfrm>
        </p:spPr>
        <p:txBody>
          <a:bodyPr>
            <a:normAutofit lnSpcReduction="10000"/>
          </a:bodyPr>
          <a:lstStyle/>
          <a:p>
            <a:r>
              <a:rPr lang="en-US" sz="2000" dirty="0">
                <a:cs typeface="Times New Roman" panose="02020603050405020304" pitchFamily="18" charset="0"/>
              </a:rPr>
              <a:t>Big data transforms raw information into strategic insight. Businesses can track consumer preferences, optimize supply chains, and identify market trends in real time. Predictive analytics, customer segmentation, and performance monitoring are just a few examples of how big data empowers smarter business strategies.</a:t>
            </a:r>
          </a:p>
          <a:p>
            <a:pPr marL="0" indent="0">
              <a:buNone/>
            </a:pPr>
            <a:endParaRPr lang="sl-SI" sz="2000" dirty="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7DC8F0F0-6C6D-9131-DCD9-E3E50D678C16}"/>
              </a:ext>
            </a:extLst>
          </p:cNvPr>
          <p:cNvSpPr>
            <a:spLocks noGrp="1"/>
          </p:cNvSpPr>
          <p:nvPr>
            <p:ph type="sldNum" sz="quarter" idx="12"/>
          </p:nvPr>
        </p:nvSpPr>
        <p:spPr>
          <a:xfrm>
            <a:off x="8610600" y="6356350"/>
            <a:ext cx="2743200" cy="365125"/>
          </a:xfrm>
        </p:spPr>
        <p:txBody>
          <a:bodyPr>
            <a:normAutofit/>
          </a:bodyPr>
          <a:lstStyle/>
          <a:p>
            <a:pPr>
              <a:spcAft>
                <a:spcPts val="600"/>
              </a:spcAft>
            </a:pPr>
            <a:fld id="{52C56A5B-05FD-4C0F-B2E0-9EBFCE4326E7}" type="slidenum">
              <a:rPr lang="sl-SI"/>
              <a:pPr>
                <a:spcAft>
                  <a:spcPts val="600"/>
                </a:spcAft>
              </a:pPr>
              <a:t>22</a:t>
            </a:fld>
            <a:endParaRPr lang="sl-SI"/>
          </a:p>
        </p:txBody>
      </p:sp>
    </p:spTree>
    <p:extLst>
      <p:ext uri="{BB962C8B-B14F-4D97-AF65-F5344CB8AC3E}">
        <p14:creationId xmlns:p14="http://schemas.microsoft.com/office/powerpoint/2010/main" val="1037865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40426E-0402-BC8D-CA6B-FA136CE0541C}"/>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704F4BBE-EABE-B755-610F-3D9084B1CBDB}"/>
              </a:ext>
            </a:extLst>
          </p:cNvPr>
          <p:cNvSpPr txBox="1">
            <a:spLocks/>
          </p:cNvSpPr>
          <p:nvPr/>
        </p:nvSpPr>
        <p:spPr>
          <a:xfrm>
            <a:off x="7851190" y="1085114"/>
            <a:ext cx="4038600" cy="14152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000" b="1" dirty="0"/>
              <a:t>Cloud Computing Benefits</a:t>
            </a:r>
          </a:p>
        </p:txBody>
      </p:sp>
      <p:pic>
        <p:nvPicPr>
          <p:cNvPr id="30" name="Picture 21" descr="Размещение в облаке жесткий диск с кабели">
            <a:extLst>
              <a:ext uri="{FF2B5EF4-FFF2-40B4-BE49-F238E27FC236}">
                <a16:creationId xmlns:a16="http://schemas.microsoft.com/office/drawing/2014/main" id="{1A091EAE-CF3A-BEC0-0062-6929CA50DDF0}"/>
              </a:ext>
            </a:extLst>
          </p:cNvPr>
          <p:cNvPicPr>
            <a:picLocks noChangeAspect="1"/>
          </p:cNvPicPr>
          <p:nvPr/>
        </p:nvPicPr>
        <p:blipFill>
          <a:blip r:embed="rId2"/>
          <a:srcRect l="12117" r="24668" b="1"/>
          <a:stretch/>
        </p:blipFill>
        <p:spPr>
          <a:xfrm>
            <a:off x="-9886" y="10"/>
            <a:ext cx="7572605" cy="6857990"/>
          </a:xfrm>
          <a:prstGeom prst="rect">
            <a:avLst/>
          </a:prstGeom>
        </p:spPr>
      </p:pic>
      <p:cxnSp>
        <p:nvCxnSpPr>
          <p:cNvPr id="31" name="Straight Connector 25">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Označba mesta vsebine 2">
            <a:extLst>
              <a:ext uri="{FF2B5EF4-FFF2-40B4-BE49-F238E27FC236}">
                <a16:creationId xmlns:a16="http://schemas.microsoft.com/office/drawing/2014/main" id="{273DE562-8B10-21B9-4051-6221C46B2DDC}"/>
              </a:ext>
            </a:extLst>
          </p:cNvPr>
          <p:cNvSpPr>
            <a:spLocks noGrp="1"/>
          </p:cNvSpPr>
          <p:nvPr>
            <p:ph idx="1"/>
          </p:nvPr>
        </p:nvSpPr>
        <p:spPr>
          <a:xfrm>
            <a:off x="8153400" y="2543364"/>
            <a:ext cx="3434180" cy="3599019"/>
          </a:xfrm>
        </p:spPr>
        <p:txBody>
          <a:bodyPr vert="horz" lIns="91440" tIns="45720" rIns="91440" bIns="45720" rtlCol="0">
            <a:noAutofit/>
          </a:bodyPr>
          <a:lstStyle/>
          <a:p>
            <a:r>
              <a:rPr lang="en-US" sz="2000" dirty="0"/>
              <a:t>Cloud services offer agility, scalability, and cost savings. Businesses can access computing resources on demand, facilitate remote work, ensure data backup, and scale operations seamlessly. This flexibility supports innovation and allows companies to focus on core activities without heavy IT investment.</a:t>
            </a:r>
          </a:p>
          <a:p>
            <a:pPr marL="0"/>
            <a:endParaRPr lang="en-US" sz="2000" dirty="0"/>
          </a:p>
        </p:txBody>
      </p:sp>
      <p:sp>
        <p:nvSpPr>
          <p:cNvPr id="4" name="Marcador de número de diapositiva 3">
            <a:extLst>
              <a:ext uri="{FF2B5EF4-FFF2-40B4-BE49-F238E27FC236}">
                <a16:creationId xmlns:a16="http://schemas.microsoft.com/office/drawing/2014/main" id="{6F5C0F64-3C1B-8006-C510-1C358AFA733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52C56A5B-05FD-4C0F-B2E0-9EBFCE4326E7}" type="slidenum">
              <a:rPr lang="en-US" smtClean="0">
                <a:solidFill>
                  <a:prstClr val="black">
                    <a:tint val="75000"/>
                  </a:prstClr>
                </a:solidFill>
                <a:latin typeface="Calibri" panose="020F0502020204030204"/>
              </a:rPr>
              <a:pPr>
                <a:spcAft>
                  <a:spcPts val="600"/>
                </a:spcAft>
                <a:defRPr/>
              </a:pPr>
              <a:t>23</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568953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4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descr="Изображение выглядит как небоскреб, подводный&#10;&#10;Контент, сгенерированный ИИ, может содержать ошибки.">
            <a:extLst>
              <a:ext uri="{FF2B5EF4-FFF2-40B4-BE49-F238E27FC236}">
                <a16:creationId xmlns:a16="http://schemas.microsoft.com/office/drawing/2014/main" id="{F678081E-F442-D000-DC6A-CCE87472771D}"/>
              </a:ext>
            </a:extLst>
          </p:cNvPr>
          <p:cNvPicPr>
            <a:picLocks noChangeAspect="1"/>
          </p:cNvPicPr>
          <p:nvPr/>
        </p:nvPicPr>
        <p:blipFill>
          <a:blip r:embed="rId2">
            <a:extLst>
              <a:ext uri="{28A0092B-C50C-407E-A947-70E740481C1C}">
                <a14:useLocalDpi xmlns:a14="http://schemas.microsoft.com/office/drawing/2010/main" val="0"/>
              </a:ext>
            </a:extLst>
          </a:blip>
          <a:srcRect l="15413" r="10914" b="-1"/>
          <a:stretch/>
        </p:blipFill>
        <p:spPr>
          <a:xfrm>
            <a:off x="1" y="10"/>
            <a:ext cx="9669642" cy="6857990"/>
          </a:xfrm>
          <a:prstGeom prst="rect">
            <a:avLst/>
          </a:prstGeom>
        </p:spPr>
      </p:pic>
      <p:sp>
        <p:nvSpPr>
          <p:cNvPr id="40" name="Rectangle 4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4">
            <a:extLst>
              <a:ext uri="{FF2B5EF4-FFF2-40B4-BE49-F238E27FC236}">
                <a16:creationId xmlns:a16="http://schemas.microsoft.com/office/drawing/2014/main" id="{10C9837B-97BE-F7D9-1CDB-CE2A0FEC083F}"/>
              </a:ext>
            </a:extLst>
          </p:cNvPr>
          <p:cNvSpPr>
            <a:spLocks noGrp="1"/>
          </p:cNvSpPr>
          <p:nvPr>
            <p:ph type="title"/>
          </p:nvPr>
        </p:nvSpPr>
        <p:spPr>
          <a:xfrm>
            <a:off x="7531610" y="365125"/>
            <a:ext cx="3822189" cy="1899912"/>
          </a:xfrm>
        </p:spPr>
        <p:txBody>
          <a:bodyPr>
            <a:normAutofit/>
          </a:bodyPr>
          <a:lstStyle/>
          <a:p>
            <a:r>
              <a:rPr lang="en-US" sz="4000" b="1" dirty="0">
                <a:cs typeface="Times New Roman" panose="02020603050405020304" pitchFamily="18" charset="0"/>
              </a:rPr>
              <a:t>Digital Infrastructure in the EU</a:t>
            </a:r>
          </a:p>
        </p:txBody>
      </p:sp>
      <p:sp>
        <p:nvSpPr>
          <p:cNvPr id="3" name="Označba mesta vsebine 2">
            <a:extLst>
              <a:ext uri="{FF2B5EF4-FFF2-40B4-BE49-F238E27FC236}">
                <a16:creationId xmlns:a16="http://schemas.microsoft.com/office/drawing/2014/main" id="{0BDB75CE-1AE5-0D81-922B-088841E2181A}"/>
              </a:ext>
            </a:extLst>
          </p:cNvPr>
          <p:cNvSpPr>
            <a:spLocks noGrp="1"/>
          </p:cNvSpPr>
          <p:nvPr>
            <p:ph idx="1"/>
          </p:nvPr>
        </p:nvSpPr>
        <p:spPr>
          <a:xfrm>
            <a:off x="7531610" y="2434201"/>
            <a:ext cx="3822189" cy="3742762"/>
          </a:xfrm>
        </p:spPr>
        <p:txBody>
          <a:bodyPr>
            <a:normAutofit/>
          </a:bodyPr>
          <a:lstStyle/>
          <a:p>
            <a:r>
              <a:rPr lang="en-US" sz="2000" dirty="0">
                <a:cs typeface="Times New Roman" panose="02020603050405020304" pitchFamily="18" charset="0"/>
              </a:rPr>
              <a:t>The EU is prioritizing investments in digital infrastructure to ensure high-speed, secure, and inclusive connectivity. Projects like 5G rollout, submarine cables, and satellite networks aim to create a digitally connected Europe where businesses and citizens can thrive regardless of location.</a:t>
            </a:r>
          </a:p>
        </p:txBody>
      </p:sp>
      <p:sp>
        <p:nvSpPr>
          <p:cNvPr id="5" name="Marcador de número de diapositiva 4">
            <a:extLst>
              <a:ext uri="{FF2B5EF4-FFF2-40B4-BE49-F238E27FC236}">
                <a16:creationId xmlns:a16="http://schemas.microsoft.com/office/drawing/2014/main" id="{1BF4E29D-E49C-B741-D187-F3D9B66786C6}"/>
              </a:ext>
            </a:extLst>
          </p:cNvPr>
          <p:cNvSpPr>
            <a:spLocks noGrp="1"/>
          </p:cNvSpPr>
          <p:nvPr>
            <p:ph type="sldNum" sz="quarter" idx="12"/>
          </p:nvPr>
        </p:nvSpPr>
        <p:spPr>
          <a:xfrm>
            <a:off x="8610600" y="6356350"/>
            <a:ext cx="2743200" cy="365125"/>
          </a:xfrm>
        </p:spPr>
        <p:txBody>
          <a:bodyPr>
            <a:normAutofit/>
          </a:bodyPr>
          <a:lstStyle/>
          <a:p>
            <a:pPr>
              <a:spcAft>
                <a:spcPts val="600"/>
              </a:spcAft>
            </a:pPr>
            <a:fld id="{52C56A5B-05FD-4C0F-B2E0-9EBFCE4326E7}" type="slidenum">
              <a:rPr lang="sl-SI" smtClean="0"/>
              <a:pPr>
                <a:spcAft>
                  <a:spcPts val="600"/>
                </a:spcAft>
              </a:pPr>
              <a:t>24</a:t>
            </a:fld>
            <a:endParaRPr lang="sl-SI"/>
          </a:p>
        </p:txBody>
      </p:sp>
    </p:spTree>
    <p:extLst>
      <p:ext uri="{BB962C8B-B14F-4D97-AF65-F5344CB8AC3E}">
        <p14:creationId xmlns:p14="http://schemas.microsoft.com/office/powerpoint/2010/main" val="1647965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Ведущий вид города линия горизонта">
            <a:extLst>
              <a:ext uri="{FF2B5EF4-FFF2-40B4-BE49-F238E27FC236}">
                <a16:creationId xmlns:a16="http://schemas.microsoft.com/office/drawing/2014/main" id="{9718629A-E1A8-6CD0-E5A3-E6B67A6F1BCB}"/>
              </a:ext>
            </a:extLst>
          </p:cNvPr>
          <p:cNvPicPr>
            <a:picLocks noChangeAspect="1"/>
          </p:cNvPicPr>
          <p:nvPr/>
        </p:nvPicPr>
        <p:blipFill>
          <a:blip r:embed="rId2"/>
          <a:srcRect l="2334" r="3549" b="-1"/>
          <a:stretch/>
        </p:blipFill>
        <p:spPr>
          <a:xfrm>
            <a:off x="2522356" y="10"/>
            <a:ext cx="9669642" cy="6857990"/>
          </a:xfrm>
          <a:prstGeom prst="rect">
            <a:avLst/>
          </a:prstGeom>
        </p:spPr>
      </p:pic>
      <p:sp>
        <p:nvSpPr>
          <p:cNvPr id="33"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4">
            <a:extLst>
              <a:ext uri="{FF2B5EF4-FFF2-40B4-BE49-F238E27FC236}">
                <a16:creationId xmlns:a16="http://schemas.microsoft.com/office/drawing/2014/main" id="{D916964C-A9C7-E1C7-3755-FE1DAA240796}"/>
              </a:ext>
            </a:extLst>
          </p:cNvPr>
          <p:cNvSpPr>
            <a:spLocks noGrp="1"/>
          </p:cNvSpPr>
          <p:nvPr>
            <p:ph type="title"/>
          </p:nvPr>
        </p:nvSpPr>
        <p:spPr>
          <a:xfrm>
            <a:off x="838200" y="365125"/>
            <a:ext cx="3822189" cy="1899912"/>
          </a:xfrm>
        </p:spPr>
        <p:txBody>
          <a:bodyPr>
            <a:normAutofit/>
          </a:bodyPr>
          <a:lstStyle/>
          <a:p>
            <a:r>
              <a:rPr lang="en-US" sz="4000" b="1" dirty="0">
                <a:cs typeface="Times New Roman" panose="02020603050405020304" pitchFamily="18" charset="0"/>
              </a:rPr>
              <a:t>The Role of 5G in Business</a:t>
            </a:r>
          </a:p>
        </p:txBody>
      </p:sp>
      <p:sp>
        <p:nvSpPr>
          <p:cNvPr id="3" name="Označba mesta vsebine 2">
            <a:extLst>
              <a:ext uri="{FF2B5EF4-FFF2-40B4-BE49-F238E27FC236}">
                <a16:creationId xmlns:a16="http://schemas.microsoft.com/office/drawing/2014/main" id="{43FF5305-2D70-9F13-1639-F9A6744A419C}"/>
              </a:ext>
            </a:extLst>
          </p:cNvPr>
          <p:cNvSpPr>
            <a:spLocks noGrp="1"/>
          </p:cNvSpPr>
          <p:nvPr>
            <p:ph idx="1"/>
          </p:nvPr>
        </p:nvSpPr>
        <p:spPr>
          <a:xfrm>
            <a:off x="838200" y="2434201"/>
            <a:ext cx="3822189" cy="3742762"/>
          </a:xfrm>
        </p:spPr>
        <p:txBody>
          <a:bodyPr>
            <a:normAutofit/>
          </a:bodyPr>
          <a:lstStyle/>
          <a:p>
            <a:pPr marL="0" indent="0">
              <a:buNone/>
            </a:pPr>
            <a:r>
              <a:rPr lang="en-US" sz="2000" dirty="0">
                <a:cs typeface="Times New Roman" panose="02020603050405020304" pitchFamily="18" charset="0"/>
              </a:rPr>
              <a:t>5G technology enhances mobile connectivity, enabling real-time communication, ultra-low latency, and massive IoT deployments. It unlocks innovation in smart factories, autonomous transport, healthcare, and immersive media—key to Europe's digital competitiveness.</a:t>
            </a:r>
          </a:p>
          <a:p>
            <a:pPr marL="0" indent="0">
              <a:buNone/>
            </a:pPr>
            <a:endParaRPr lang="sl-SI" sz="2000" dirty="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19FF0741-A7F3-ABD3-81E7-E7795CD87681}"/>
              </a:ext>
            </a:extLst>
          </p:cNvPr>
          <p:cNvSpPr>
            <a:spLocks noGrp="1"/>
          </p:cNvSpPr>
          <p:nvPr>
            <p:ph type="sldNum" sz="quarter" idx="12"/>
          </p:nvPr>
        </p:nvSpPr>
        <p:spPr>
          <a:xfrm>
            <a:off x="8610600" y="6356350"/>
            <a:ext cx="2743200" cy="365125"/>
          </a:xfrm>
        </p:spPr>
        <p:txBody>
          <a:bodyPr>
            <a:normAutofit/>
          </a:bodyPr>
          <a:lstStyle/>
          <a:p>
            <a:pPr>
              <a:spcAft>
                <a:spcPts val="600"/>
              </a:spcAft>
            </a:pPr>
            <a:fld id="{52C56A5B-05FD-4C0F-B2E0-9EBFCE4326E7}" type="slidenum">
              <a:rPr lang="sl-SI">
                <a:solidFill>
                  <a:srgbClr val="FFFFFF"/>
                </a:solidFill>
              </a:rPr>
              <a:pPr>
                <a:spcAft>
                  <a:spcPts val="600"/>
                </a:spcAft>
              </a:pPr>
              <a:t>25</a:t>
            </a:fld>
            <a:endParaRPr lang="sl-SI">
              <a:solidFill>
                <a:srgbClr val="FFFFFF"/>
              </a:solidFill>
            </a:endParaRPr>
          </a:p>
        </p:txBody>
      </p:sp>
    </p:spTree>
    <p:extLst>
      <p:ext uri="{BB962C8B-B14F-4D97-AF65-F5344CB8AC3E}">
        <p14:creationId xmlns:p14="http://schemas.microsoft.com/office/powerpoint/2010/main" val="2715460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E49191-BCED-5B0F-E397-44858A77A719}"/>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4">
            <a:extLst>
              <a:ext uri="{FF2B5EF4-FFF2-40B4-BE49-F238E27FC236}">
                <a16:creationId xmlns:a16="http://schemas.microsoft.com/office/drawing/2014/main" id="{FC982056-B4C2-FC5D-C0B0-ABC41127A5E4}"/>
              </a:ext>
            </a:extLst>
          </p:cNvPr>
          <p:cNvSpPr>
            <a:spLocks noGrp="1"/>
          </p:cNvSpPr>
          <p:nvPr>
            <p:ph type="title"/>
          </p:nvPr>
        </p:nvSpPr>
        <p:spPr>
          <a:xfrm>
            <a:off x="838201" y="365125"/>
            <a:ext cx="5251316" cy="1807305"/>
          </a:xfrm>
        </p:spPr>
        <p:txBody>
          <a:bodyPr>
            <a:normAutofit/>
          </a:bodyPr>
          <a:lstStyle/>
          <a:p>
            <a:r>
              <a:rPr lang="en-US" sz="4000" b="1" dirty="0">
                <a:cs typeface="Times New Roman" panose="02020603050405020304" pitchFamily="18" charset="0"/>
              </a:rPr>
              <a:t>Digital</a:t>
            </a:r>
            <a:r>
              <a:rPr lang="en-US" b="1" dirty="0">
                <a:cs typeface="Times New Roman" panose="02020603050405020304" pitchFamily="18" charset="0"/>
              </a:rPr>
              <a:t> Payment Systems</a:t>
            </a:r>
          </a:p>
        </p:txBody>
      </p:sp>
      <p:sp>
        <p:nvSpPr>
          <p:cNvPr id="3" name="Označba mesta vsebine 2">
            <a:extLst>
              <a:ext uri="{FF2B5EF4-FFF2-40B4-BE49-F238E27FC236}">
                <a16:creationId xmlns:a16="http://schemas.microsoft.com/office/drawing/2014/main" id="{5F09E3F9-304D-CBDF-D6DB-AA7AF44BBBFF}"/>
              </a:ext>
            </a:extLst>
          </p:cNvPr>
          <p:cNvSpPr>
            <a:spLocks noGrp="1"/>
          </p:cNvSpPr>
          <p:nvPr>
            <p:ph idx="1"/>
          </p:nvPr>
        </p:nvSpPr>
        <p:spPr>
          <a:xfrm>
            <a:off x="838200" y="2333297"/>
            <a:ext cx="4619621" cy="3843666"/>
          </a:xfrm>
        </p:spPr>
        <p:txBody>
          <a:bodyPr>
            <a:normAutofit/>
          </a:bodyPr>
          <a:lstStyle/>
          <a:p>
            <a:r>
              <a:rPr lang="en-US" sz="2000" dirty="0">
                <a:cs typeface="Times New Roman" panose="02020603050405020304" pitchFamily="18" charset="0"/>
              </a:rPr>
              <a:t>Digital payment solutions like mobile wallets, instant transfers, and contactless cards are revolutionizing commerce. These systems offer speed, security, and convenience, reducing transaction costs and improving the overall shopping experience for customers.</a:t>
            </a:r>
          </a:p>
          <a:p>
            <a:pPr marL="0" indent="0">
              <a:buNone/>
            </a:pPr>
            <a:endParaRPr lang="sl-SI" sz="2000" dirty="0"/>
          </a:p>
        </p:txBody>
      </p:sp>
      <p:pic>
        <p:nvPicPr>
          <p:cNvPr id="23" name="Picture 13">
            <a:extLst>
              <a:ext uri="{FF2B5EF4-FFF2-40B4-BE49-F238E27FC236}">
                <a16:creationId xmlns:a16="http://schemas.microsoft.com/office/drawing/2014/main" id="{E0EB889B-E4E8-CB94-7748-8E8F2E47B2F1}"/>
              </a:ext>
            </a:extLst>
          </p:cNvPr>
          <p:cNvPicPr>
            <a:picLocks noChangeAspect="1"/>
          </p:cNvPicPr>
          <p:nvPr/>
        </p:nvPicPr>
        <p:blipFill>
          <a:blip r:embed="rId2"/>
          <a:srcRect l="13779" r="3731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Marcador de número de diapositiva 3">
            <a:extLst>
              <a:ext uri="{FF2B5EF4-FFF2-40B4-BE49-F238E27FC236}">
                <a16:creationId xmlns:a16="http://schemas.microsoft.com/office/drawing/2014/main" id="{B6F06A9E-74DE-9ED6-D5A5-067BCD619CC5}"/>
              </a:ext>
            </a:extLst>
          </p:cNvPr>
          <p:cNvSpPr>
            <a:spLocks noGrp="1"/>
          </p:cNvSpPr>
          <p:nvPr>
            <p:ph type="sldNum" sz="quarter" idx="12"/>
          </p:nvPr>
        </p:nvSpPr>
        <p:spPr>
          <a:xfrm>
            <a:off x="8610600" y="6356350"/>
            <a:ext cx="2743200" cy="365125"/>
          </a:xfrm>
        </p:spPr>
        <p:txBody>
          <a:bodyPr>
            <a:normAutofit/>
          </a:bodyPr>
          <a:lstStyle/>
          <a:p>
            <a:pPr>
              <a:spcAft>
                <a:spcPts val="600"/>
              </a:spcAft>
            </a:pPr>
            <a:fld id="{52C56A5B-05FD-4C0F-B2E0-9EBFCE4326E7}" type="slidenum">
              <a:rPr lang="sl-SI">
                <a:solidFill>
                  <a:srgbClr val="FFFFFF"/>
                </a:solidFill>
              </a:rPr>
              <a:pPr>
                <a:spcAft>
                  <a:spcPts val="600"/>
                </a:spcAft>
              </a:pPr>
              <a:t>26</a:t>
            </a:fld>
            <a:endParaRPr lang="sl-SI">
              <a:solidFill>
                <a:srgbClr val="FFFFFF"/>
              </a:solidFill>
            </a:endParaRPr>
          </a:p>
        </p:txBody>
      </p:sp>
    </p:spTree>
    <p:extLst>
      <p:ext uri="{BB962C8B-B14F-4D97-AF65-F5344CB8AC3E}">
        <p14:creationId xmlns:p14="http://schemas.microsoft.com/office/powerpoint/2010/main" val="510518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C0D4BB-8577-8B37-5BD4-626F7D9AA4EA}"/>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4">
            <a:extLst>
              <a:ext uri="{FF2B5EF4-FFF2-40B4-BE49-F238E27FC236}">
                <a16:creationId xmlns:a16="http://schemas.microsoft.com/office/drawing/2014/main" id="{44F1A4BB-8B83-AB6A-36D2-0EEAAE6546E8}"/>
              </a:ext>
            </a:extLst>
          </p:cNvPr>
          <p:cNvSpPr>
            <a:spLocks noGrp="1"/>
          </p:cNvSpPr>
          <p:nvPr>
            <p:ph type="title"/>
          </p:nvPr>
        </p:nvSpPr>
        <p:spPr>
          <a:xfrm>
            <a:off x="804672" y="802955"/>
            <a:ext cx="4977976" cy="1454051"/>
          </a:xfrm>
        </p:spPr>
        <p:txBody>
          <a:bodyPr>
            <a:normAutofit/>
          </a:bodyPr>
          <a:lstStyle/>
          <a:p>
            <a:r>
              <a:rPr lang="en-US" sz="4000" b="1" dirty="0">
                <a:cs typeface="Times New Roman" panose="02020603050405020304" pitchFamily="18" charset="0"/>
              </a:rPr>
              <a:t>Online Marketing Strategies</a:t>
            </a:r>
          </a:p>
        </p:txBody>
      </p:sp>
      <p:sp>
        <p:nvSpPr>
          <p:cNvPr id="3" name="Označba mesta vsebine 2">
            <a:extLst>
              <a:ext uri="{FF2B5EF4-FFF2-40B4-BE49-F238E27FC236}">
                <a16:creationId xmlns:a16="http://schemas.microsoft.com/office/drawing/2014/main" id="{586C3B9A-CA8A-1241-629C-0D9E7C0C3821}"/>
              </a:ext>
            </a:extLst>
          </p:cNvPr>
          <p:cNvSpPr>
            <a:spLocks noGrp="1"/>
          </p:cNvSpPr>
          <p:nvPr>
            <p:ph idx="1"/>
          </p:nvPr>
        </p:nvSpPr>
        <p:spPr>
          <a:xfrm>
            <a:off x="804672" y="2421682"/>
            <a:ext cx="4977578" cy="3639289"/>
          </a:xfrm>
        </p:spPr>
        <p:txBody>
          <a:bodyPr anchor="ctr">
            <a:normAutofit/>
          </a:bodyPr>
          <a:lstStyle/>
          <a:p>
            <a:r>
              <a:rPr lang="en-US" sz="2000" dirty="0">
                <a:cs typeface="Times New Roman" panose="02020603050405020304" pitchFamily="18" charset="0"/>
              </a:rPr>
              <a:t>Effective digital marketing combines SEO, social media, email campaigns, and influencer partnerships to engage audiences. Businesses use analytics to refine messaging and deliver personalized content, driving brand visibility and lead generation.</a:t>
            </a:r>
          </a:p>
          <a:p>
            <a:pPr marL="0" indent="0">
              <a:buNone/>
            </a:pPr>
            <a:endParaRPr lang="sl-SI" sz="1800" dirty="0"/>
          </a:p>
        </p:txBody>
      </p:sp>
      <p:grpSp>
        <p:nvGrpSpPr>
          <p:cNvPr id="23" name="Group 22">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4" name="Freeform: Shape 23">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Target Audience">
            <a:extLst>
              <a:ext uri="{FF2B5EF4-FFF2-40B4-BE49-F238E27FC236}">
                <a16:creationId xmlns:a16="http://schemas.microsoft.com/office/drawing/2014/main" id="{8EBCFB77-0F1C-31C0-C447-185767A8E7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4" name="Marcador de número de diapositiva 3">
            <a:extLst>
              <a:ext uri="{FF2B5EF4-FFF2-40B4-BE49-F238E27FC236}">
                <a16:creationId xmlns:a16="http://schemas.microsoft.com/office/drawing/2014/main" id="{157F4FB5-BBE9-69C1-3153-2575E806A349}"/>
              </a:ext>
            </a:extLst>
          </p:cNvPr>
          <p:cNvSpPr>
            <a:spLocks noGrp="1"/>
          </p:cNvSpPr>
          <p:nvPr>
            <p:ph type="sldNum" sz="quarter" idx="12"/>
          </p:nvPr>
        </p:nvSpPr>
        <p:spPr>
          <a:xfrm>
            <a:off x="8610600" y="6356350"/>
            <a:ext cx="2743200" cy="365125"/>
          </a:xfrm>
        </p:spPr>
        <p:txBody>
          <a:bodyPr>
            <a:normAutofit/>
          </a:bodyPr>
          <a:lstStyle/>
          <a:p>
            <a:pPr>
              <a:spcAft>
                <a:spcPts val="600"/>
              </a:spcAft>
            </a:pPr>
            <a:fld id="{52C56A5B-05FD-4C0F-B2E0-9EBFCE4326E7}" type="slidenum">
              <a:rPr lang="sl-SI"/>
              <a:pPr>
                <a:spcAft>
                  <a:spcPts val="600"/>
                </a:spcAft>
              </a:pPr>
              <a:t>27</a:t>
            </a:fld>
            <a:endParaRPr lang="sl-SI"/>
          </a:p>
        </p:txBody>
      </p:sp>
    </p:spTree>
    <p:extLst>
      <p:ext uri="{BB962C8B-B14F-4D97-AF65-F5344CB8AC3E}">
        <p14:creationId xmlns:p14="http://schemas.microsoft.com/office/powerpoint/2010/main" val="2411992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4">
            <a:extLst>
              <a:ext uri="{FF2B5EF4-FFF2-40B4-BE49-F238E27FC236}">
                <a16:creationId xmlns:a16="http://schemas.microsoft.com/office/drawing/2014/main" id="{4B7B8456-830C-6F89-AFA2-93B6BF8968BE}"/>
              </a:ext>
            </a:extLst>
          </p:cNvPr>
          <p:cNvSpPr>
            <a:spLocks noGrp="1"/>
          </p:cNvSpPr>
          <p:nvPr>
            <p:ph type="title"/>
          </p:nvPr>
        </p:nvSpPr>
        <p:spPr>
          <a:xfrm>
            <a:off x="2187363" y="1671569"/>
            <a:ext cx="5801917" cy="2228760"/>
          </a:xfrm>
        </p:spPr>
        <p:txBody>
          <a:bodyPr anchor="b">
            <a:normAutofit/>
          </a:bodyPr>
          <a:lstStyle/>
          <a:p>
            <a:r>
              <a:rPr lang="en-US" sz="4000" b="1" dirty="0">
                <a:cs typeface="Times New Roman" panose="02020603050405020304" pitchFamily="18" charset="0"/>
              </a:rPr>
              <a:t>Customer Engagement in the Digital Age</a:t>
            </a:r>
          </a:p>
        </p:txBody>
      </p:sp>
      <p:pic>
        <p:nvPicPr>
          <p:cNvPr id="37" name="Graphic 36" descr="Речь">
            <a:extLst>
              <a:ext uri="{FF2B5EF4-FFF2-40B4-BE49-F238E27FC236}">
                <a16:creationId xmlns:a16="http://schemas.microsoft.com/office/drawing/2014/main" id="{2C04B632-2E08-13ED-EB45-6C41597505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3" name="Označba mesta vsebine 2">
            <a:extLst>
              <a:ext uri="{FF2B5EF4-FFF2-40B4-BE49-F238E27FC236}">
                <a16:creationId xmlns:a16="http://schemas.microsoft.com/office/drawing/2014/main" id="{8C57BD9B-757B-9A06-88E8-53C47C06DE31}"/>
              </a:ext>
            </a:extLst>
          </p:cNvPr>
          <p:cNvSpPr>
            <a:spLocks noGrp="1"/>
          </p:cNvSpPr>
          <p:nvPr>
            <p:ph idx="1"/>
          </p:nvPr>
        </p:nvSpPr>
        <p:spPr>
          <a:xfrm>
            <a:off x="2187364" y="4072044"/>
            <a:ext cx="5801917" cy="2057045"/>
          </a:xfrm>
        </p:spPr>
        <p:txBody>
          <a:bodyPr>
            <a:normAutofit/>
          </a:bodyPr>
          <a:lstStyle/>
          <a:p>
            <a:r>
              <a:rPr lang="en-US" sz="2000" dirty="0">
                <a:cs typeface="Times New Roman" panose="02020603050405020304" pitchFamily="18" charset="0"/>
              </a:rPr>
              <a:t>Digital tools enable two-way communication with customers across channels like chat, social media, and email. AI-driven personalization, CRM systems, and loyalty platforms allow businesses to tailor experiences and nurture long-term relationships.</a:t>
            </a:r>
          </a:p>
        </p:txBody>
      </p:sp>
      <p:pic>
        <p:nvPicPr>
          <p:cNvPr id="39" name="Graphic 38" descr="Речь">
            <a:extLst>
              <a:ext uri="{FF2B5EF4-FFF2-40B4-BE49-F238E27FC236}">
                <a16:creationId xmlns:a16="http://schemas.microsoft.com/office/drawing/2014/main" id="{1621FBA0-6F96-43A9-98B4-C974BE78F2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
        <p:nvSpPr>
          <p:cNvPr id="4" name="Marcador de número de diapositiva 3">
            <a:extLst>
              <a:ext uri="{FF2B5EF4-FFF2-40B4-BE49-F238E27FC236}">
                <a16:creationId xmlns:a16="http://schemas.microsoft.com/office/drawing/2014/main" id="{2DD46878-D062-44A7-405F-3C1C8B3EA2EE}"/>
              </a:ext>
            </a:extLst>
          </p:cNvPr>
          <p:cNvSpPr>
            <a:spLocks noGrp="1"/>
          </p:cNvSpPr>
          <p:nvPr>
            <p:ph type="sldNum" sz="quarter" idx="12"/>
          </p:nvPr>
        </p:nvSpPr>
        <p:spPr>
          <a:xfrm>
            <a:off x="8610600" y="6356350"/>
            <a:ext cx="2743200" cy="365125"/>
          </a:xfrm>
        </p:spPr>
        <p:txBody>
          <a:bodyPr>
            <a:normAutofit/>
          </a:bodyPr>
          <a:lstStyle/>
          <a:p>
            <a:pPr>
              <a:spcAft>
                <a:spcPts val="600"/>
              </a:spcAft>
            </a:pPr>
            <a:fld id="{52C56A5B-05FD-4C0F-B2E0-9EBFCE4326E7}" type="slidenum">
              <a:rPr lang="sl-SI" smtClean="0"/>
              <a:pPr>
                <a:spcAft>
                  <a:spcPts val="600"/>
                </a:spcAft>
              </a:pPr>
              <a:t>28</a:t>
            </a:fld>
            <a:endParaRPr lang="sl-SI"/>
          </a:p>
        </p:txBody>
      </p:sp>
    </p:spTree>
    <p:extLst>
      <p:ext uri="{BB962C8B-B14F-4D97-AF65-F5344CB8AC3E}">
        <p14:creationId xmlns:p14="http://schemas.microsoft.com/office/powerpoint/2010/main" val="1797623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9B7115-0795-6CE7-6E5A-BB608E7C8866}"/>
            </a:ext>
          </a:extLst>
        </p:cNvPr>
        <p:cNvGrpSpPr/>
        <p:nvPr/>
      </p:nvGrpSpPr>
      <p:grpSpPr>
        <a:xfrm>
          <a:off x="0" y="0"/>
          <a:ext cx="0" cy="0"/>
          <a:chOff x="0" y="0"/>
          <a:chExt cx="0" cy="0"/>
        </a:xfrm>
      </p:grpSpPr>
      <p:sp useBgFill="1">
        <p:nvSpPr>
          <p:cNvPr id="2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9" name="Rectangle 2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4">
            <a:extLst>
              <a:ext uri="{FF2B5EF4-FFF2-40B4-BE49-F238E27FC236}">
                <a16:creationId xmlns:a16="http://schemas.microsoft.com/office/drawing/2014/main" id="{35354D77-8618-A10A-5589-79EBA3343D8C}"/>
              </a:ext>
            </a:extLst>
          </p:cNvPr>
          <p:cNvSpPr>
            <a:spLocks noGrp="1"/>
          </p:cNvSpPr>
          <p:nvPr>
            <p:ph type="title"/>
          </p:nvPr>
        </p:nvSpPr>
        <p:spPr>
          <a:xfrm>
            <a:off x="761803" y="350196"/>
            <a:ext cx="4646904" cy="1624520"/>
          </a:xfrm>
        </p:spPr>
        <p:txBody>
          <a:bodyPr anchor="ctr">
            <a:normAutofit/>
          </a:bodyPr>
          <a:lstStyle/>
          <a:p>
            <a:r>
              <a:rPr lang="en-US" sz="4000" b="1" dirty="0">
                <a:cs typeface="Times New Roman" panose="02020603050405020304" pitchFamily="18" charset="0"/>
              </a:rPr>
              <a:t>Digital Supply Chain Management</a:t>
            </a:r>
          </a:p>
        </p:txBody>
      </p:sp>
      <p:sp>
        <p:nvSpPr>
          <p:cNvPr id="3" name="Označba mesta vsebine 2">
            <a:extLst>
              <a:ext uri="{FF2B5EF4-FFF2-40B4-BE49-F238E27FC236}">
                <a16:creationId xmlns:a16="http://schemas.microsoft.com/office/drawing/2014/main" id="{5D469438-06AB-58BA-64D8-D01F9F82F3BD}"/>
              </a:ext>
            </a:extLst>
          </p:cNvPr>
          <p:cNvSpPr>
            <a:spLocks noGrp="1"/>
          </p:cNvSpPr>
          <p:nvPr>
            <p:ph idx="1"/>
          </p:nvPr>
        </p:nvSpPr>
        <p:spPr>
          <a:xfrm>
            <a:off x="761802" y="2743200"/>
            <a:ext cx="4646905" cy="3613149"/>
          </a:xfrm>
        </p:spPr>
        <p:txBody>
          <a:bodyPr anchor="ctr">
            <a:normAutofit/>
          </a:bodyPr>
          <a:lstStyle/>
          <a:p>
            <a:r>
              <a:rPr lang="en-US" sz="2000" dirty="0">
                <a:cs typeface="Times New Roman" panose="02020603050405020304" pitchFamily="18" charset="0"/>
              </a:rPr>
              <a:t>Digitized supply chains use sensors, blockchain, and AI to increase transparency and responsiveness. Businesses can anticipate disruptions, reduce costs, and streamline procurement, manufacturing, and delivery operations.</a:t>
            </a:r>
          </a:p>
          <a:p>
            <a:pPr marL="0" indent="0">
              <a:buNone/>
            </a:pPr>
            <a:endParaRPr lang="sl-SI" sz="2000" dirty="0">
              <a:cs typeface="Times New Roman" panose="02020603050405020304" pitchFamily="18" charset="0"/>
            </a:endParaRPr>
          </a:p>
        </p:txBody>
      </p:sp>
      <p:pic>
        <p:nvPicPr>
          <p:cNvPr id="23" name="Picture 22" descr="Трехмерный шаблон для кольцевых фигур, подключенных по строкам">
            <a:extLst>
              <a:ext uri="{FF2B5EF4-FFF2-40B4-BE49-F238E27FC236}">
                <a16:creationId xmlns:a16="http://schemas.microsoft.com/office/drawing/2014/main" id="{2CFC7483-81CC-2426-D3B0-196A5E5650AF}"/>
              </a:ext>
            </a:extLst>
          </p:cNvPr>
          <p:cNvPicPr>
            <a:picLocks noChangeAspect="1"/>
          </p:cNvPicPr>
          <p:nvPr/>
        </p:nvPicPr>
        <p:blipFill>
          <a:blip r:embed="rId2"/>
          <a:srcRect l="8611" r="41333"/>
          <a:stretch/>
        </p:blipFill>
        <p:spPr>
          <a:xfrm>
            <a:off x="6096000" y="1"/>
            <a:ext cx="6102825" cy="6858000"/>
          </a:xfrm>
          <a:prstGeom prst="rect">
            <a:avLst/>
          </a:prstGeom>
        </p:spPr>
      </p:pic>
      <p:sp>
        <p:nvSpPr>
          <p:cNvPr id="4" name="Marcador de número de diapositiva 3">
            <a:extLst>
              <a:ext uri="{FF2B5EF4-FFF2-40B4-BE49-F238E27FC236}">
                <a16:creationId xmlns:a16="http://schemas.microsoft.com/office/drawing/2014/main" id="{8DB554E8-D5CE-A18E-3328-E0D4B5479E5A}"/>
              </a:ext>
            </a:extLst>
          </p:cNvPr>
          <p:cNvSpPr>
            <a:spLocks noGrp="1"/>
          </p:cNvSpPr>
          <p:nvPr>
            <p:ph type="sldNum" sz="quarter" idx="12"/>
          </p:nvPr>
        </p:nvSpPr>
        <p:spPr>
          <a:xfrm>
            <a:off x="8732520" y="6356350"/>
            <a:ext cx="3200400" cy="365125"/>
          </a:xfrm>
        </p:spPr>
        <p:txBody>
          <a:bodyPr>
            <a:normAutofit/>
          </a:bodyPr>
          <a:lstStyle/>
          <a:p>
            <a:pPr>
              <a:spcAft>
                <a:spcPts val="600"/>
              </a:spcAft>
            </a:pPr>
            <a:fld id="{52C56A5B-05FD-4C0F-B2E0-9EBFCE4326E7}" type="slidenum">
              <a:rPr lang="sl-SI">
                <a:solidFill>
                  <a:srgbClr val="FFFFFF"/>
                </a:solidFill>
              </a:rPr>
              <a:pPr>
                <a:spcAft>
                  <a:spcPts val="600"/>
                </a:spcAft>
              </a:pPr>
              <a:t>29</a:t>
            </a:fld>
            <a:endParaRPr lang="sl-SI">
              <a:solidFill>
                <a:srgbClr val="FFFFFF"/>
              </a:solidFill>
            </a:endParaRPr>
          </a:p>
        </p:txBody>
      </p:sp>
    </p:spTree>
    <p:extLst>
      <p:ext uri="{BB962C8B-B14F-4D97-AF65-F5344CB8AC3E}">
        <p14:creationId xmlns:p14="http://schemas.microsoft.com/office/powerpoint/2010/main" val="350170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2340BA-293E-CD65-5E41-86A678589DB3}"/>
              </a:ext>
            </a:extLst>
          </p:cNvPr>
          <p:cNvSpPr txBox="1"/>
          <p:nvPr/>
        </p:nvSpPr>
        <p:spPr>
          <a:xfrm>
            <a:off x="4337538" y="649480"/>
            <a:ext cx="7814837" cy="5546047"/>
          </a:xfrm>
          <a:prstGeom prst="rect">
            <a:avLst/>
          </a:prstGeom>
        </p:spPr>
        <p:txBody>
          <a:bodyPr vert="horz" lIns="91440" tIns="45720" rIns="91440" bIns="45720" rtlCol="0" anchor="ctr">
            <a:noAutofit/>
          </a:bodyPr>
          <a:lstStyle/>
          <a:p>
            <a:pPr marL="571500" indent="-228600">
              <a:lnSpc>
                <a:spcPct val="90000"/>
              </a:lnSpc>
              <a:spcAft>
                <a:spcPts val="600"/>
              </a:spcAft>
              <a:buFont typeface="Arial" panose="020B0604020202020204" pitchFamily="34" charset="0"/>
              <a:buChar char="•"/>
            </a:pPr>
            <a:r>
              <a:rPr lang="en-US" sz="2000" b="1" dirty="0"/>
              <a:t>Overview of the ENDE Project:</a:t>
            </a:r>
          </a:p>
          <a:p>
            <a:pPr marL="0" indent="-228600">
              <a:lnSpc>
                <a:spcPct val="90000"/>
              </a:lnSpc>
              <a:spcAft>
                <a:spcPts val="600"/>
              </a:spcAft>
              <a:buFont typeface="Arial" panose="020B0604020202020204" pitchFamily="34" charset="0"/>
              <a:buChar char="•"/>
            </a:pPr>
            <a:r>
              <a:rPr lang="en-US" sz="2000" dirty="0"/>
              <a:t>The ENDE Project (European Network for Digital Empowerment) is a collaborative initiative co-funded by the European Union, aimed at enhancing the digital competencies and transformation of European enterprises, especially small and medium-sized businesses (SMEs). Through strategic partnerships across various EU countries, ENDE seeks to bridge the digital divide by promoting awareness, offering training, and facilitating access to tools that support digitalization. The project aligns with the EU’s broader goals of fostering a competitive, innovative, and inclusive Digital Single Market, helping businesses adapt to technological change and fully benefit from digital opportunities.</a:t>
            </a:r>
          </a:p>
          <a:p>
            <a:pPr>
              <a:lnSpc>
                <a:spcPct val="90000"/>
              </a:lnSpc>
              <a:spcAft>
                <a:spcPts val="600"/>
              </a:spcAft>
            </a:pPr>
            <a:endParaRPr lang="en-US" sz="2000" dirty="0"/>
          </a:p>
        </p:txBody>
      </p:sp>
      <p:sp>
        <p:nvSpPr>
          <p:cNvPr id="2" name="Номер слайда 1">
            <a:extLst>
              <a:ext uri="{FF2B5EF4-FFF2-40B4-BE49-F238E27FC236}">
                <a16:creationId xmlns:a16="http://schemas.microsoft.com/office/drawing/2014/main" id="{1E272351-38CC-783C-859C-D79682BBE3B2}"/>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52C56A5B-05FD-4C0F-B2E0-9EBFCE4326E7}" type="slidenum">
              <a:rPr lang="en-US" sz="1100" smtClean="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spTree>
    <p:extLst>
      <p:ext uri="{BB962C8B-B14F-4D97-AF65-F5344CB8AC3E}">
        <p14:creationId xmlns:p14="http://schemas.microsoft.com/office/powerpoint/2010/main" val="249903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B76B07-9BA4-0FF5-D2D5-330046671FB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4">
            <a:extLst>
              <a:ext uri="{FF2B5EF4-FFF2-40B4-BE49-F238E27FC236}">
                <a16:creationId xmlns:a16="http://schemas.microsoft.com/office/drawing/2014/main" id="{B8AF5EE5-D9CB-CAA8-E0BB-00D7B019B7D9}"/>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cs typeface="Times New Roman" panose="02020603050405020304" pitchFamily="18" charset="0"/>
              </a:rPr>
              <a:t>Sustainability through Digitalization</a:t>
            </a:r>
          </a:p>
        </p:txBody>
      </p:sp>
      <p:sp>
        <p:nvSpPr>
          <p:cNvPr id="3" name="Označba mesta vsebine 2">
            <a:extLst>
              <a:ext uri="{FF2B5EF4-FFF2-40B4-BE49-F238E27FC236}">
                <a16:creationId xmlns:a16="http://schemas.microsoft.com/office/drawing/2014/main" id="{D4EA0304-D914-2F30-5C11-6BE18C8B3358}"/>
              </a:ext>
            </a:extLst>
          </p:cNvPr>
          <p:cNvSpPr>
            <a:spLocks noGrp="1"/>
          </p:cNvSpPr>
          <p:nvPr>
            <p:ph idx="1"/>
          </p:nvPr>
        </p:nvSpPr>
        <p:spPr>
          <a:xfrm>
            <a:off x="4810259" y="649480"/>
            <a:ext cx="6555347" cy="5546047"/>
          </a:xfrm>
        </p:spPr>
        <p:txBody>
          <a:bodyPr anchor="ctr">
            <a:normAutofit/>
          </a:bodyPr>
          <a:lstStyle/>
          <a:p>
            <a:pPr algn="just"/>
            <a:r>
              <a:rPr lang="en-US" sz="2000" dirty="0">
                <a:cs typeface="Times New Roman" panose="02020603050405020304" pitchFamily="18" charset="0"/>
              </a:rPr>
              <a:t>Digital technologies support green business models by enabling resource efficiency, emissions tracking, and circular practices. Smart logistics, virtual meetings, and intelligent energy systems help reduce environmental impact while maintaining productivity.</a:t>
            </a:r>
          </a:p>
          <a:p>
            <a:pPr marL="0" indent="0">
              <a:buNone/>
            </a:pPr>
            <a:endParaRPr lang="sl-SI" sz="2000" dirty="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63FA4ECD-6C34-719E-7673-FB07893477C9}"/>
              </a:ext>
            </a:extLst>
          </p:cNvPr>
          <p:cNvSpPr>
            <a:spLocks noGrp="1"/>
          </p:cNvSpPr>
          <p:nvPr>
            <p:ph type="sldNum" sz="quarter" idx="12"/>
          </p:nvPr>
        </p:nvSpPr>
        <p:spPr>
          <a:xfrm>
            <a:off x="11704320" y="6455664"/>
            <a:ext cx="448056" cy="365125"/>
          </a:xfrm>
        </p:spPr>
        <p:txBody>
          <a:bodyPr>
            <a:normAutofit/>
          </a:bodyPr>
          <a:lstStyle/>
          <a:p>
            <a:pPr>
              <a:spcAft>
                <a:spcPts val="600"/>
              </a:spcAft>
            </a:pPr>
            <a:fld id="{52C56A5B-05FD-4C0F-B2E0-9EBFCE4326E7}" type="slidenum">
              <a:rPr lang="sl-SI" sz="1100">
                <a:solidFill>
                  <a:schemeClr val="tx1">
                    <a:lumMod val="50000"/>
                    <a:lumOff val="50000"/>
                  </a:schemeClr>
                </a:solidFill>
              </a:rPr>
              <a:pPr>
                <a:spcAft>
                  <a:spcPts val="600"/>
                </a:spcAft>
              </a:pPr>
              <a:t>30</a:t>
            </a:fld>
            <a:endParaRPr lang="sl-SI" sz="1100">
              <a:solidFill>
                <a:schemeClr val="tx1">
                  <a:lumMod val="50000"/>
                  <a:lumOff val="50000"/>
                </a:schemeClr>
              </a:solidFill>
            </a:endParaRPr>
          </a:p>
        </p:txBody>
      </p:sp>
    </p:spTree>
    <p:extLst>
      <p:ext uri="{BB962C8B-B14F-4D97-AF65-F5344CB8AC3E}">
        <p14:creationId xmlns:p14="http://schemas.microsoft.com/office/powerpoint/2010/main" val="3717256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0089EE-A9AE-CD46-FC0C-3BE60C54D028}"/>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4">
            <a:extLst>
              <a:ext uri="{FF2B5EF4-FFF2-40B4-BE49-F238E27FC236}">
                <a16:creationId xmlns:a16="http://schemas.microsoft.com/office/drawing/2014/main" id="{7B452CAD-422B-9269-6BA2-9531EEDA474B}"/>
              </a:ext>
            </a:extLst>
          </p:cNvPr>
          <p:cNvSpPr>
            <a:spLocks noGrp="1"/>
          </p:cNvSpPr>
          <p:nvPr>
            <p:ph type="title"/>
          </p:nvPr>
        </p:nvSpPr>
        <p:spPr>
          <a:xfrm>
            <a:off x="8360007" y="537891"/>
            <a:ext cx="3509183" cy="1655483"/>
          </a:xfrm>
        </p:spPr>
        <p:txBody>
          <a:bodyPr anchor="b">
            <a:noAutofit/>
          </a:bodyPr>
          <a:lstStyle/>
          <a:p>
            <a:pPr algn="ctr"/>
            <a:r>
              <a:rPr lang="en-US" sz="4000" b="1" dirty="0">
                <a:cs typeface="Times New Roman" panose="02020603050405020304" pitchFamily="18" charset="0"/>
              </a:rPr>
              <a:t>Collaborations and Partnerships</a:t>
            </a:r>
          </a:p>
        </p:txBody>
      </p:sp>
      <p:pic>
        <p:nvPicPr>
          <p:cNvPr id="7" name="Рисунок 6" descr="Изображение выглядит как одежда, человек, мультфильм, обувь&#10;&#10;Контент, сгенерированный ИИ, может содержать ошибки.">
            <a:extLst>
              <a:ext uri="{FF2B5EF4-FFF2-40B4-BE49-F238E27FC236}">
                <a16:creationId xmlns:a16="http://schemas.microsoft.com/office/drawing/2014/main" id="{CB304DAA-5AA3-F25A-540C-A23E6219577D}"/>
              </a:ext>
            </a:extLst>
          </p:cNvPr>
          <p:cNvPicPr>
            <a:picLocks noChangeAspect="1"/>
          </p:cNvPicPr>
          <p:nvPr/>
        </p:nvPicPr>
        <p:blipFill>
          <a:blip r:embed="rId2">
            <a:extLst>
              <a:ext uri="{28A0092B-C50C-407E-A947-70E740481C1C}">
                <a14:useLocalDpi xmlns:a14="http://schemas.microsoft.com/office/drawing/2010/main" val="0"/>
              </a:ext>
            </a:extLst>
          </a:blip>
          <a:srcRect l="12138" r="14095" b="-2"/>
          <a:stretch/>
        </p:blipFill>
        <p:spPr>
          <a:xfrm>
            <a:off x="20" y="431"/>
            <a:ext cx="8115280" cy="6408311"/>
          </a:xfrm>
          <a:prstGeom prst="rect">
            <a:avLst/>
          </a:prstGeom>
        </p:spPr>
      </p:pic>
      <p:sp>
        <p:nvSpPr>
          <p:cNvPr id="3" name="Označba mesta vsebine 2">
            <a:extLst>
              <a:ext uri="{FF2B5EF4-FFF2-40B4-BE49-F238E27FC236}">
                <a16:creationId xmlns:a16="http://schemas.microsoft.com/office/drawing/2014/main" id="{6E68469D-63A8-48E8-0CEF-A3B1AE5066E4}"/>
              </a:ext>
            </a:extLst>
          </p:cNvPr>
          <p:cNvSpPr>
            <a:spLocks noGrp="1"/>
          </p:cNvSpPr>
          <p:nvPr>
            <p:ph idx="1"/>
          </p:nvPr>
        </p:nvSpPr>
        <p:spPr>
          <a:xfrm>
            <a:off x="8643193" y="2418408"/>
            <a:ext cx="2942813" cy="3540265"/>
          </a:xfrm>
        </p:spPr>
        <p:txBody>
          <a:bodyPr>
            <a:normAutofit/>
          </a:bodyPr>
          <a:lstStyle/>
          <a:p>
            <a:r>
              <a:rPr lang="en-US" sz="2000" dirty="0">
                <a:cs typeface="Times New Roman" panose="02020603050405020304" pitchFamily="18" charset="0"/>
              </a:rPr>
              <a:t>Public-private and cross-border partnerships accelerate digital innovation. Collaborative platforms allow SMEs, startups, corporates, and institutions to co-create solutions, share resources, and access new markets.</a:t>
            </a:r>
          </a:p>
        </p:txBody>
      </p:sp>
      <p:sp>
        <p:nvSpPr>
          <p:cNvPr id="19" name="Rectangle 1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a:extLst>
              <a:ext uri="{FF2B5EF4-FFF2-40B4-BE49-F238E27FC236}">
                <a16:creationId xmlns:a16="http://schemas.microsoft.com/office/drawing/2014/main" id="{E6BD4581-F692-4F68-3A47-F8967542103E}"/>
              </a:ext>
            </a:extLst>
          </p:cNvPr>
          <p:cNvSpPr>
            <a:spLocks noGrp="1"/>
          </p:cNvSpPr>
          <p:nvPr>
            <p:ph type="sldNum" sz="quarter" idx="12"/>
          </p:nvPr>
        </p:nvSpPr>
        <p:spPr>
          <a:xfrm>
            <a:off x="11704320" y="6459376"/>
            <a:ext cx="448056" cy="365125"/>
          </a:xfrm>
        </p:spPr>
        <p:txBody>
          <a:bodyPr>
            <a:normAutofit/>
          </a:bodyPr>
          <a:lstStyle/>
          <a:p>
            <a:pPr>
              <a:spcAft>
                <a:spcPts val="600"/>
              </a:spcAft>
            </a:pPr>
            <a:fld id="{52C56A5B-05FD-4C0F-B2E0-9EBFCE4326E7}" type="slidenum">
              <a:rPr lang="sl-SI" sz="1100">
                <a:solidFill>
                  <a:srgbClr val="FFFFFF"/>
                </a:solidFill>
              </a:rPr>
              <a:pPr>
                <a:spcAft>
                  <a:spcPts val="600"/>
                </a:spcAft>
              </a:pPr>
              <a:t>31</a:t>
            </a:fld>
            <a:endParaRPr lang="sl-SI" sz="1100">
              <a:solidFill>
                <a:srgbClr val="FFFFFF"/>
              </a:solidFill>
            </a:endParaRPr>
          </a:p>
        </p:txBody>
      </p:sp>
    </p:spTree>
    <p:extLst>
      <p:ext uri="{BB962C8B-B14F-4D97-AF65-F5344CB8AC3E}">
        <p14:creationId xmlns:p14="http://schemas.microsoft.com/office/powerpoint/2010/main" val="2106296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Holograma en 3D desde iPad">
            <a:extLst>
              <a:ext uri="{FF2B5EF4-FFF2-40B4-BE49-F238E27FC236}">
                <a16:creationId xmlns:a16="http://schemas.microsoft.com/office/drawing/2014/main" id="{0BCB3702-C08B-C2EB-2D4E-CAD630B63B85}"/>
              </a:ext>
            </a:extLst>
          </p:cNvPr>
          <p:cNvPicPr>
            <a:picLocks noChangeAspect="1"/>
          </p:cNvPicPr>
          <p:nvPr/>
        </p:nvPicPr>
        <p:blipFill>
          <a:blip r:embed="rId2"/>
          <a:srcRect r="5882" b="-1"/>
          <a:stretch/>
        </p:blipFill>
        <p:spPr>
          <a:xfrm>
            <a:off x="1" y="10"/>
            <a:ext cx="9669642" cy="685799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4">
            <a:extLst>
              <a:ext uri="{FF2B5EF4-FFF2-40B4-BE49-F238E27FC236}">
                <a16:creationId xmlns:a16="http://schemas.microsoft.com/office/drawing/2014/main" id="{128A8FB1-337C-0EFF-D161-D7E7044B2464}"/>
              </a:ext>
            </a:extLst>
          </p:cNvPr>
          <p:cNvSpPr>
            <a:spLocks noGrp="1"/>
          </p:cNvSpPr>
          <p:nvPr>
            <p:ph type="title"/>
          </p:nvPr>
        </p:nvSpPr>
        <p:spPr>
          <a:xfrm>
            <a:off x="8071105" y="402875"/>
            <a:ext cx="3822189" cy="1899912"/>
          </a:xfrm>
        </p:spPr>
        <p:txBody>
          <a:bodyPr>
            <a:normAutofit/>
          </a:bodyPr>
          <a:lstStyle/>
          <a:p>
            <a:r>
              <a:rPr lang="en-US" sz="3700" b="1" dirty="0">
                <a:cs typeface="Times New Roman" panose="02020603050405020304" pitchFamily="18" charset="0"/>
              </a:rPr>
              <a:t>Measuring Digital Transformation Success</a:t>
            </a:r>
          </a:p>
        </p:txBody>
      </p:sp>
      <p:sp>
        <p:nvSpPr>
          <p:cNvPr id="3" name="Označba mesta vsebine 2">
            <a:extLst>
              <a:ext uri="{FF2B5EF4-FFF2-40B4-BE49-F238E27FC236}">
                <a16:creationId xmlns:a16="http://schemas.microsoft.com/office/drawing/2014/main" id="{1AE5C243-8DED-48E8-F344-98DCC5EEDF5E}"/>
              </a:ext>
            </a:extLst>
          </p:cNvPr>
          <p:cNvSpPr>
            <a:spLocks noGrp="1"/>
          </p:cNvSpPr>
          <p:nvPr>
            <p:ph idx="1"/>
          </p:nvPr>
        </p:nvSpPr>
        <p:spPr>
          <a:xfrm>
            <a:off x="7847296" y="2439312"/>
            <a:ext cx="3822189" cy="3742762"/>
          </a:xfrm>
        </p:spPr>
        <p:txBody>
          <a:bodyPr>
            <a:normAutofit/>
          </a:bodyPr>
          <a:lstStyle/>
          <a:p>
            <a:r>
              <a:rPr lang="en-US" sz="2000" dirty="0">
                <a:cs typeface="Times New Roman" panose="02020603050405020304" pitchFamily="18" charset="0"/>
              </a:rPr>
              <a:t>To measure success, businesses should track KPIs such as digital adoption rates, customer engagement, operational efficiency, and revenue growth from digital channels. Regular reviews ensure alignment with strategic goals.</a:t>
            </a:r>
          </a:p>
          <a:p>
            <a:pPr marL="0" indent="0">
              <a:buNone/>
            </a:pPr>
            <a:endParaRPr lang="sl-SI" sz="2000" b="1" dirty="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ED3768CD-398E-02D9-C4B6-1E9CDCFD6A69}"/>
              </a:ext>
            </a:extLst>
          </p:cNvPr>
          <p:cNvSpPr>
            <a:spLocks noGrp="1"/>
          </p:cNvSpPr>
          <p:nvPr>
            <p:ph type="sldNum" sz="quarter" idx="12"/>
          </p:nvPr>
        </p:nvSpPr>
        <p:spPr>
          <a:xfrm>
            <a:off x="8610600" y="6356350"/>
            <a:ext cx="2743200" cy="365125"/>
          </a:xfrm>
        </p:spPr>
        <p:txBody>
          <a:bodyPr>
            <a:normAutofit/>
          </a:bodyPr>
          <a:lstStyle/>
          <a:p>
            <a:pPr>
              <a:spcAft>
                <a:spcPts val="600"/>
              </a:spcAft>
            </a:pPr>
            <a:fld id="{52C56A5B-05FD-4C0F-B2E0-9EBFCE4326E7}" type="slidenum">
              <a:rPr lang="sl-SI" smtClean="0"/>
              <a:pPr>
                <a:spcAft>
                  <a:spcPts val="600"/>
                </a:spcAft>
              </a:pPr>
              <a:t>32</a:t>
            </a:fld>
            <a:endParaRPr lang="sl-SI"/>
          </a:p>
        </p:txBody>
      </p:sp>
    </p:spTree>
    <p:extLst>
      <p:ext uri="{BB962C8B-B14F-4D97-AF65-F5344CB8AC3E}">
        <p14:creationId xmlns:p14="http://schemas.microsoft.com/office/powerpoint/2010/main" val="4266957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DDAA94-0083-9C41-4FCA-74354156FDA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ondo de tecnología de bloques y redes azules">
            <a:extLst>
              <a:ext uri="{FF2B5EF4-FFF2-40B4-BE49-F238E27FC236}">
                <a16:creationId xmlns:a16="http://schemas.microsoft.com/office/drawing/2014/main" id="{1929F6C6-8B3A-E66B-15FF-BB31761A6E67}"/>
              </a:ext>
            </a:extLst>
          </p:cNvPr>
          <p:cNvPicPr>
            <a:picLocks noChangeAspect="1"/>
          </p:cNvPicPr>
          <p:nvPr/>
        </p:nvPicPr>
        <p:blipFill>
          <a:blip r:embed="rId2"/>
          <a:srcRect r="20689" b="-446"/>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4">
            <a:extLst>
              <a:ext uri="{FF2B5EF4-FFF2-40B4-BE49-F238E27FC236}">
                <a16:creationId xmlns:a16="http://schemas.microsoft.com/office/drawing/2014/main" id="{96EEC3D8-BBDC-A291-D119-7F5C7F883BB5}"/>
              </a:ext>
            </a:extLst>
          </p:cNvPr>
          <p:cNvSpPr>
            <a:spLocks noGrp="1"/>
          </p:cNvSpPr>
          <p:nvPr>
            <p:ph type="title"/>
          </p:nvPr>
        </p:nvSpPr>
        <p:spPr>
          <a:xfrm>
            <a:off x="7531610" y="365125"/>
            <a:ext cx="3822189" cy="1899912"/>
          </a:xfrm>
        </p:spPr>
        <p:txBody>
          <a:bodyPr>
            <a:normAutofit/>
          </a:bodyPr>
          <a:lstStyle/>
          <a:p>
            <a:r>
              <a:rPr lang="en-US" sz="4000" b="1" dirty="0">
                <a:cs typeface="Times New Roman" panose="02020603050405020304" pitchFamily="18" charset="0"/>
              </a:rPr>
              <a:t>Future Trends in Digitalization</a:t>
            </a:r>
          </a:p>
        </p:txBody>
      </p:sp>
      <p:sp>
        <p:nvSpPr>
          <p:cNvPr id="3" name="Označba mesta vsebine 2">
            <a:extLst>
              <a:ext uri="{FF2B5EF4-FFF2-40B4-BE49-F238E27FC236}">
                <a16:creationId xmlns:a16="http://schemas.microsoft.com/office/drawing/2014/main" id="{DE3C2B5A-DAA6-67DB-C846-1403E44C2CE2}"/>
              </a:ext>
            </a:extLst>
          </p:cNvPr>
          <p:cNvSpPr>
            <a:spLocks noGrp="1"/>
          </p:cNvSpPr>
          <p:nvPr>
            <p:ph idx="1"/>
          </p:nvPr>
        </p:nvSpPr>
        <p:spPr>
          <a:xfrm>
            <a:off x="7531610" y="2434201"/>
            <a:ext cx="3822189" cy="3742762"/>
          </a:xfrm>
        </p:spPr>
        <p:txBody>
          <a:bodyPr>
            <a:normAutofit/>
          </a:bodyPr>
          <a:lstStyle/>
          <a:p>
            <a:r>
              <a:rPr lang="en-US" sz="2000" dirty="0">
                <a:cs typeface="Times New Roman" panose="02020603050405020304" pitchFamily="18" charset="0"/>
              </a:rPr>
              <a:t>Expect continued growth in edge computing, extended reality (XR), AI, and blockchain. Sustainability, digital inclusion, and ethical tech use will guide future developments as digital becomes embedded in every sector.</a:t>
            </a:r>
          </a:p>
          <a:p>
            <a:pPr marL="0" indent="0">
              <a:buNone/>
            </a:pPr>
            <a:endParaRPr lang="sl-SI" sz="2000" dirty="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24D06CA0-4328-6CC9-4505-DDD3675EC3FA}"/>
              </a:ext>
            </a:extLst>
          </p:cNvPr>
          <p:cNvSpPr>
            <a:spLocks noGrp="1"/>
          </p:cNvSpPr>
          <p:nvPr>
            <p:ph type="sldNum" sz="quarter" idx="12"/>
          </p:nvPr>
        </p:nvSpPr>
        <p:spPr>
          <a:xfrm>
            <a:off x="8610600" y="6356350"/>
            <a:ext cx="2743200" cy="365125"/>
          </a:xfrm>
        </p:spPr>
        <p:txBody>
          <a:bodyPr>
            <a:normAutofit/>
          </a:bodyPr>
          <a:lstStyle/>
          <a:p>
            <a:pPr>
              <a:spcAft>
                <a:spcPts val="600"/>
              </a:spcAft>
            </a:pPr>
            <a:fld id="{52C56A5B-05FD-4C0F-B2E0-9EBFCE4326E7}" type="slidenum">
              <a:rPr lang="sl-SI" smtClean="0"/>
              <a:pPr>
                <a:spcAft>
                  <a:spcPts val="600"/>
                </a:spcAft>
              </a:pPr>
              <a:t>33</a:t>
            </a:fld>
            <a:endParaRPr lang="sl-SI"/>
          </a:p>
        </p:txBody>
      </p:sp>
    </p:spTree>
    <p:extLst>
      <p:ext uri="{BB962C8B-B14F-4D97-AF65-F5344CB8AC3E}">
        <p14:creationId xmlns:p14="http://schemas.microsoft.com/office/powerpoint/2010/main" val="4242746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8560F73B-849A-B2C0-CD2D-D916B5B6DD7B}"/>
              </a:ext>
            </a:extLst>
          </p:cNvPr>
          <p:cNvSpPr>
            <a:spLocks noGrp="1"/>
          </p:cNvSpPr>
          <p:nvPr>
            <p:ph idx="1"/>
          </p:nvPr>
        </p:nvSpPr>
        <p:spPr>
          <a:xfrm>
            <a:off x="1233982" y="1828800"/>
            <a:ext cx="9724031" cy="4049408"/>
          </a:xfrm>
        </p:spPr>
        <p:txBody>
          <a:bodyPr anchor="ctr">
            <a:noAutofit/>
          </a:bodyPr>
          <a:lstStyle/>
          <a:p>
            <a:pPr marL="0" indent="0">
              <a:buNone/>
            </a:pPr>
            <a:endParaRPr lang="en-GB" sz="2000" b="1" dirty="0"/>
          </a:p>
          <a:p>
            <a:pPr marL="0" indent="0">
              <a:buNone/>
            </a:pPr>
            <a:endParaRPr lang="sl-SI" sz="2000" dirty="0"/>
          </a:p>
        </p:txBody>
      </p:sp>
      <p:sp>
        <p:nvSpPr>
          <p:cNvPr id="2" name="Označba mesta vsebine 2">
            <a:extLst>
              <a:ext uri="{FF2B5EF4-FFF2-40B4-BE49-F238E27FC236}">
                <a16:creationId xmlns:a16="http://schemas.microsoft.com/office/drawing/2014/main" id="{235FE255-519A-44BB-A9C6-57ADE51C6EFB}"/>
              </a:ext>
            </a:extLst>
          </p:cNvPr>
          <p:cNvSpPr txBox="1">
            <a:spLocks/>
          </p:cNvSpPr>
          <p:nvPr/>
        </p:nvSpPr>
        <p:spPr>
          <a:xfrm>
            <a:off x="1302746" y="2677062"/>
            <a:ext cx="9586502" cy="25807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cs typeface="Times New Roman" panose="02020603050405020304" pitchFamily="18" charset="0"/>
              </a:rPr>
              <a:t>Businesses are encouraged to take the first step toward digital transformation. Assess digital maturity, explore EU resources, join innovation hubs, and invest in people and technologies that enable long-term growth and resilience.</a:t>
            </a:r>
          </a:p>
          <a:p>
            <a:pPr marL="0" indent="0">
              <a:buFont typeface="Arial" panose="020B0604020202020204" pitchFamily="34" charset="0"/>
              <a:buNone/>
            </a:pPr>
            <a:endParaRPr lang="sl-SI" sz="2000" dirty="0"/>
          </a:p>
        </p:txBody>
      </p:sp>
      <p:sp>
        <p:nvSpPr>
          <p:cNvPr id="4" name="Título 4">
            <a:extLst>
              <a:ext uri="{FF2B5EF4-FFF2-40B4-BE49-F238E27FC236}">
                <a16:creationId xmlns:a16="http://schemas.microsoft.com/office/drawing/2014/main" id="{978668F1-8ED8-71F7-830B-F41B9A3D0EED}"/>
              </a:ext>
            </a:extLst>
          </p:cNvPr>
          <p:cNvSpPr>
            <a:spLocks noGrp="1"/>
          </p:cNvSpPr>
          <p:nvPr>
            <p:ph type="title"/>
          </p:nvPr>
        </p:nvSpPr>
        <p:spPr>
          <a:xfrm>
            <a:off x="3790627" y="486698"/>
            <a:ext cx="4610740" cy="917971"/>
          </a:xfrm>
        </p:spPr>
        <p:txBody>
          <a:bodyPr>
            <a:noAutofit/>
          </a:bodyPr>
          <a:lstStyle/>
          <a:p>
            <a:r>
              <a:rPr lang="en-US" sz="4000" b="1" dirty="0">
                <a:solidFill>
                  <a:schemeClr val="bg1"/>
                </a:solidFill>
                <a:cs typeface="Times New Roman" panose="02020603050405020304" pitchFamily="18" charset="0"/>
              </a:rPr>
              <a:t>Call to Action</a:t>
            </a:r>
          </a:p>
        </p:txBody>
      </p:sp>
      <p:sp>
        <p:nvSpPr>
          <p:cNvPr id="5" name="Marcador de número de diapositiva 4">
            <a:extLst>
              <a:ext uri="{FF2B5EF4-FFF2-40B4-BE49-F238E27FC236}">
                <a16:creationId xmlns:a16="http://schemas.microsoft.com/office/drawing/2014/main" id="{967C69C6-A57D-C49A-2D2C-C3721D4B3303}"/>
              </a:ext>
            </a:extLst>
          </p:cNvPr>
          <p:cNvSpPr>
            <a:spLocks noGrp="1"/>
          </p:cNvSpPr>
          <p:nvPr>
            <p:ph type="sldNum" sz="quarter" idx="12"/>
          </p:nvPr>
        </p:nvSpPr>
        <p:spPr/>
        <p:txBody>
          <a:bodyPr/>
          <a:lstStyle/>
          <a:p>
            <a:fld id="{52C56A5B-05FD-4C0F-B2E0-9EBFCE4326E7}" type="slidenum">
              <a:rPr lang="sl-SI" smtClean="0"/>
              <a:t>34</a:t>
            </a:fld>
            <a:endParaRPr lang="sl-SI"/>
          </a:p>
        </p:txBody>
      </p:sp>
    </p:spTree>
    <p:extLst>
      <p:ext uri="{BB962C8B-B14F-4D97-AF65-F5344CB8AC3E}">
        <p14:creationId xmlns:p14="http://schemas.microsoft.com/office/powerpoint/2010/main" val="2167552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Rectangle 8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número de diapositiva 1">
            <a:extLst>
              <a:ext uri="{FF2B5EF4-FFF2-40B4-BE49-F238E27FC236}">
                <a16:creationId xmlns:a16="http://schemas.microsoft.com/office/drawing/2014/main" id="{607EC2E2-1A8F-C097-C01A-F254FD1F0330}"/>
              </a:ext>
            </a:extLst>
          </p:cNvPr>
          <p:cNvSpPr>
            <a:spLocks noGrp="1"/>
          </p:cNvSpPr>
          <p:nvPr>
            <p:ph type="sldNum" sz="quarter" idx="12"/>
          </p:nvPr>
        </p:nvSpPr>
        <p:spPr>
          <a:xfrm>
            <a:off x="11704320" y="6455664"/>
            <a:ext cx="448056" cy="365125"/>
          </a:xfrm>
        </p:spPr>
        <p:txBody>
          <a:bodyPr>
            <a:normAutofit/>
          </a:bodyPr>
          <a:lstStyle/>
          <a:p>
            <a:pPr>
              <a:spcAft>
                <a:spcPts val="600"/>
              </a:spcAft>
            </a:pPr>
            <a:fld id="{52C56A5B-05FD-4C0F-B2E0-9EBFCE4326E7}" type="slidenum">
              <a:rPr lang="sl-SI" sz="1100">
                <a:solidFill>
                  <a:schemeClr val="tx1">
                    <a:lumMod val="50000"/>
                    <a:lumOff val="50000"/>
                  </a:schemeClr>
                </a:solidFill>
              </a:rPr>
              <a:pPr>
                <a:spcAft>
                  <a:spcPts val="600"/>
                </a:spcAft>
              </a:pPr>
              <a:t>35</a:t>
            </a:fld>
            <a:endParaRPr lang="sl-SI" sz="1100">
              <a:solidFill>
                <a:schemeClr val="tx1">
                  <a:lumMod val="50000"/>
                  <a:lumOff val="50000"/>
                </a:schemeClr>
              </a:solidFill>
            </a:endParaRPr>
          </a:p>
        </p:txBody>
      </p:sp>
      <p:graphicFrame>
        <p:nvGraphicFramePr>
          <p:cNvPr id="72" name="Označba mesta vsebine 2">
            <a:extLst>
              <a:ext uri="{FF2B5EF4-FFF2-40B4-BE49-F238E27FC236}">
                <a16:creationId xmlns:a16="http://schemas.microsoft.com/office/drawing/2014/main" id="{916560FD-1CFB-DD5A-7A1A-0BD37046AB3F}"/>
              </a:ext>
            </a:extLst>
          </p:cNvPr>
          <p:cNvGraphicFramePr>
            <a:graphicFrameLocks noGrp="1"/>
          </p:cNvGraphicFramePr>
          <p:nvPr>
            <p:ph idx="1"/>
            <p:extLst>
              <p:ext uri="{D42A27DB-BD31-4B8C-83A1-F6EECF244321}">
                <p14:modId xmlns:p14="http://schemas.microsoft.com/office/powerpoint/2010/main" val="356861245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273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Изображение выглядит как снимок экрана, Шрифт, Цвет электрик, Графика&#10;&#10;Контент, сгенерированный ИИ, может содержать ошибки.">
            <a:extLst>
              <a:ext uri="{FF2B5EF4-FFF2-40B4-BE49-F238E27FC236}">
                <a16:creationId xmlns:a16="http://schemas.microsoft.com/office/drawing/2014/main" id="{2CA2EB8F-B71B-CB57-223B-D968DC684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707594"/>
            <a:ext cx="5294716" cy="1442810"/>
          </a:xfrm>
          <a:prstGeom prst="rect">
            <a:avLst/>
          </a:prstGeom>
        </p:spPr>
      </p:pic>
      <p:cxnSp>
        <p:nvCxnSpPr>
          <p:cNvPr id="42" name="Straight Connector 41">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Slika 3" descr="Slika, ki vsebuje besede pisava, besedilo, grafika, logotip&#10;&#10;Opis je samodejno ustvarjen">
            <a:extLst>
              <a:ext uri="{FF2B5EF4-FFF2-40B4-BE49-F238E27FC236}">
                <a16:creationId xmlns:a16="http://schemas.microsoft.com/office/drawing/2014/main" id="{1D1DAC29-FC1E-8E84-6F49-CF71E3933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817" y="2224452"/>
            <a:ext cx="5294715" cy="2409095"/>
          </a:xfrm>
          <a:prstGeom prst="rect">
            <a:avLst/>
          </a:prstGeom>
        </p:spPr>
      </p:pic>
      <p:sp>
        <p:nvSpPr>
          <p:cNvPr id="2" name="Marcador de número de diapositiva 1">
            <a:extLst>
              <a:ext uri="{FF2B5EF4-FFF2-40B4-BE49-F238E27FC236}">
                <a16:creationId xmlns:a16="http://schemas.microsoft.com/office/drawing/2014/main" id="{FB705064-2623-39CE-5824-163CA0466F1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2C56A5B-05FD-4C0F-B2E0-9EBFCE4326E7}" type="slidenum">
              <a:rPr lang="en-US" smtClean="0">
                <a:solidFill>
                  <a:schemeClr val="tx1">
                    <a:tint val="75000"/>
                  </a:schemeClr>
                </a:solidFill>
              </a:rPr>
              <a:pPr>
                <a:spcAft>
                  <a:spcPts val="600"/>
                </a:spcAft>
              </a:pPr>
              <a:t>36</a:t>
            </a:fld>
            <a:endParaRPr lang="en-US">
              <a:solidFill>
                <a:schemeClr val="tx1">
                  <a:tint val="75000"/>
                </a:schemeClr>
              </a:solidFill>
            </a:endParaRPr>
          </a:p>
        </p:txBody>
      </p:sp>
    </p:spTree>
    <p:extLst>
      <p:ext uri="{BB962C8B-B14F-4D97-AF65-F5344CB8AC3E}">
        <p14:creationId xmlns:p14="http://schemas.microsoft.com/office/powerpoint/2010/main" val="153911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Человек, держащий себя">
            <a:extLst>
              <a:ext uri="{FF2B5EF4-FFF2-40B4-BE49-F238E27FC236}">
                <a16:creationId xmlns:a16="http://schemas.microsoft.com/office/drawing/2014/main" id="{F35D4389-3EA2-C0D3-EEED-2C243D020971}"/>
              </a:ext>
            </a:extLst>
          </p:cNvPr>
          <p:cNvPicPr>
            <a:picLocks noChangeAspect="1"/>
          </p:cNvPicPr>
          <p:nvPr/>
        </p:nvPicPr>
        <p:blipFill>
          <a:blip r:embed="rId2"/>
          <a:srcRect l="23439" r="23113" b="-1"/>
          <a:stretch/>
        </p:blipFill>
        <p:spPr>
          <a:xfrm>
            <a:off x="-1" y="-2"/>
            <a:ext cx="5410198" cy="6858002"/>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5B5C82-B11E-4B86-6E15-05019A71FEA8}"/>
              </a:ext>
            </a:extLst>
          </p:cNvPr>
          <p:cNvSpPr txBox="1"/>
          <p:nvPr/>
        </p:nvSpPr>
        <p:spPr>
          <a:xfrm>
            <a:off x="6115317" y="2743200"/>
            <a:ext cx="5247340" cy="3496878"/>
          </a:xfrm>
          <a:prstGeom prst="rect">
            <a:avLst/>
          </a:prstGeom>
        </p:spPr>
        <p:txBody>
          <a:bodyPr vert="horz" lIns="91440" tIns="45720" rIns="91440" bIns="45720" rtlCol="0" anchor="ctr">
            <a:normAutofit/>
          </a:bodyPr>
          <a:lstStyle/>
          <a:p>
            <a:pPr marL="571500" indent="-228600">
              <a:lnSpc>
                <a:spcPct val="90000"/>
              </a:lnSpc>
              <a:spcAft>
                <a:spcPts val="600"/>
              </a:spcAft>
              <a:buFont typeface="Arial" panose="020B0604020202020204" pitchFamily="34" charset="0"/>
              <a:buChar char="•"/>
            </a:pPr>
            <a:r>
              <a:rPr lang="en-US" sz="2000" b="1"/>
              <a:t>Purpose of the Presentation</a:t>
            </a:r>
          </a:p>
          <a:p>
            <a:pPr marL="0" indent="-228600">
              <a:lnSpc>
                <a:spcPct val="90000"/>
              </a:lnSpc>
              <a:spcAft>
                <a:spcPts val="600"/>
              </a:spcAft>
              <a:buFont typeface="Arial" panose="020B0604020202020204" pitchFamily="34" charset="0"/>
              <a:buChar char="•"/>
            </a:pPr>
            <a:r>
              <a:rPr lang="en-US" sz="2000"/>
              <a:t>The purpose of this presentation is to raise awareness among stakeholders—particularly companies—about the opportunities and advantages offered by the European Union’s digital strategy. It aims to encourage businesses to embrace digital transformation by showcasing how digitalization can improve competitiveness, open access to the Digital Single Market, and align with EU-supported initiatives for growth, innovation, and sustainability.</a:t>
            </a:r>
          </a:p>
        </p:txBody>
      </p:sp>
      <p:sp>
        <p:nvSpPr>
          <p:cNvPr id="2" name="Номер слайда 1">
            <a:extLst>
              <a:ext uri="{FF2B5EF4-FFF2-40B4-BE49-F238E27FC236}">
                <a16:creationId xmlns:a16="http://schemas.microsoft.com/office/drawing/2014/main" id="{F71DF906-1245-C739-2865-B6AC50FE04B2}"/>
              </a:ext>
            </a:extLst>
          </p:cNvPr>
          <p:cNvSpPr>
            <a:spLocks noGrp="1"/>
          </p:cNvSpPr>
          <p:nvPr>
            <p:ph type="sldNum" sz="quarter" idx="12"/>
          </p:nvPr>
        </p:nvSpPr>
        <p:spPr>
          <a:xfrm>
            <a:off x="8732520" y="6356350"/>
            <a:ext cx="3200400" cy="365125"/>
          </a:xfrm>
        </p:spPr>
        <p:txBody>
          <a:bodyPr vert="horz" lIns="91440" tIns="45720" rIns="91440" bIns="45720" rtlCol="0" anchor="ctr">
            <a:normAutofit/>
          </a:bodyPr>
          <a:lstStyle/>
          <a:p>
            <a:pPr>
              <a:spcAft>
                <a:spcPts val="600"/>
              </a:spcAft>
              <a:defRPr/>
            </a:pPr>
            <a:fld id="{52C56A5B-05FD-4C0F-B2E0-9EBFCE4326E7}" type="slidenum">
              <a:rPr lang="en-US">
                <a:solidFill>
                  <a:schemeClr val="tx1"/>
                </a:solidFill>
                <a:latin typeface="Calibri" panose="020F0502020204030204"/>
              </a:rPr>
              <a:pPr>
                <a:spcAft>
                  <a:spcPts val="600"/>
                </a:spcAft>
                <a:defRPr/>
              </a:pPr>
              <a:t>4</a:t>
            </a:fld>
            <a:endParaRPr lang="en-US">
              <a:solidFill>
                <a:schemeClr val="tx1"/>
              </a:solidFill>
              <a:latin typeface="Calibri" panose="020F0502020204030204"/>
            </a:endParaRPr>
          </a:p>
        </p:txBody>
      </p:sp>
    </p:spTree>
    <p:extLst>
      <p:ext uri="{BB962C8B-B14F-4D97-AF65-F5344CB8AC3E}">
        <p14:creationId xmlns:p14="http://schemas.microsoft.com/office/powerpoint/2010/main" val="49565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Shape 1">
            <a:extLst>
              <a:ext uri="{FF2B5EF4-FFF2-40B4-BE49-F238E27FC236}">
                <a16:creationId xmlns:a16="http://schemas.microsoft.com/office/drawing/2014/main" id="{19EB808D-4FB5-A303-D82A-221B0E3E1A88}"/>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a:lnSpc>
                <a:spcPct val="90000"/>
              </a:lnSpc>
              <a:spcBef>
                <a:spcPct val="0"/>
              </a:spcBef>
              <a:spcAft>
                <a:spcPts val="600"/>
              </a:spcAft>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4000" b="1" kern="1200" spc="-1" dirty="0">
                <a:solidFill>
                  <a:srgbClr val="FFFFFF"/>
                </a:solidFill>
                <a:latin typeface="+mj-lt"/>
                <a:ea typeface="+mj-ea"/>
                <a:cs typeface="+mj-cs"/>
              </a:rPr>
              <a:t>The Importance of Digitalization </a:t>
            </a:r>
          </a:p>
        </p:txBody>
      </p:sp>
      <p:sp>
        <p:nvSpPr>
          <p:cNvPr id="3" name="Označba mesta vsebine 2">
            <a:extLst>
              <a:ext uri="{FF2B5EF4-FFF2-40B4-BE49-F238E27FC236}">
                <a16:creationId xmlns:a16="http://schemas.microsoft.com/office/drawing/2014/main" id="{CAB45563-4A36-25CC-DFBB-DEAE3885553D}"/>
              </a:ext>
            </a:extLst>
          </p:cNvPr>
          <p:cNvSpPr>
            <a:spLocks noGrp="1"/>
          </p:cNvSpPr>
          <p:nvPr>
            <p:ph idx="1"/>
          </p:nvPr>
        </p:nvSpPr>
        <p:spPr>
          <a:xfrm>
            <a:off x="1371599" y="2318197"/>
            <a:ext cx="9724031" cy="3683358"/>
          </a:xfrm>
        </p:spPr>
        <p:txBody>
          <a:bodyPr vert="horz" lIns="91440" tIns="45720" rIns="91440" bIns="45720" rtlCol="0" anchor="ctr">
            <a:normAutofit lnSpcReduction="10000"/>
          </a:bodyPr>
          <a:lstStyle/>
          <a:p>
            <a:r>
              <a:rPr lang="en-US" sz="1800" b="1" dirty="0"/>
              <a:t>Definition of Digitalization:</a:t>
            </a:r>
          </a:p>
          <a:p>
            <a:pPr marL="0"/>
            <a:r>
              <a:rPr lang="en-US" sz="1800" dirty="0"/>
              <a:t>Digitalization refers to the process of integrating digital technologies into all areas of a business, fundamentally changing how companies operate and deliver value to customers. It involves not only adopting tools like cloud computing, data analytics, and automation, but also rethinking business models, processes, and customer engagement strategies to remain competitive in an increasingly digital economy.</a:t>
            </a:r>
          </a:p>
          <a:p>
            <a:pPr marL="0"/>
            <a:endParaRPr lang="en-US" sz="1800" dirty="0"/>
          </a:p>
          <a:p>
            <a:pPr marL="0" indent="0">
              <a:buNone/>
            </a:pPr>
            <a:r>
              <a:rPr lang="en-US" sz="1800" b="1" dirty="0"/>
              <a:t>Its Role in Modern Business</a:t>
            </a:r>
          </a:p>
          <a:p>
            <a:pPr marL="0"/>
            <a:r>
              <a:rPr lang="en-US" sz="1800" dirty="0"/>
              <a:t>Digitalization plays a vital role in modern business by enabling companies to operate more efficiently, make data-driven decisions, and better serve their customers. It supports automation, streamlines internal processes, and opens up new markets through online platforms. In today’s competitive landscape, businesses that embrace digital technologies are more agile, innovative, and better positioned to respond to </a:t>
            </a:r>
            <a:r>
              <a:rPr lang="en-US" sz="1400" dirty="0"/>
              <a:t>changing consumer demands and global challenges.</a:t>
            </a:r>
          </a:p>
        </p:txBody>
      </p:sp>
      <p:sp>
        <p:nvSpPr>
          <p:cNvPr id="4" name="Marcador de número de diapositiva 3">
            <a:extLst>
              <a:ext uri="{FF2B5EF4-FFF2-40B4-BE49-F238E27FC236}">
                <a16:creationId xmlns:a16="http://schemas.microsoft.com/office/drawing/2014/main" id="{CE727486-F924-3AA0-8F48-495D687F164E}"/>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52C56A5B-05FD-4C0F-B2E0-9EBFCE4326E7}" type="slidenum">
              <a:rPr lang="en-US" sz="1100">
                <a:solidFill>
                  <a:schemeClr val="tx1">
                    <a:lumMod val="50000"/>
                    <a:lumOff val="50000"/>
                  </a:schemeClr>
                </a:solidFill>
              </a:rPr>
              <a:pPr>
                <a:spcAft>
                  <a:spcPts val="600"/>
                </a:spcAft>
              </a:pPr>
              <a:t>5</a:t>
            </a:fld>
            <a:endParaRPr lang="en-US" sz="1100">
              <a:solidFill>
                <a:schemeClr val="tx1">
                  <a:lumMod val="50000"/>
                  <a:lumOff val="50000"/>
                </a:schemeClr>
              </a:solidFill>
            </a:endParaRPr>
          </a:p>
        </p:txBody>
      </p:sp>
    </p:spTree>
    <p:extLst>
      <p:ext uri="{BB962C8B-B14F-4D97-AF65-F5344CB8AC3E}">
        <p14:creationId xmlns:p14="http://schemas.microsoft.com/office/powerpoint/2010/main" val="2774686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descr="Цифровые номера Art">
            <a:extLst>
              <a:ext uri="{FF2B5EF4-FFF2-40B4-BE49-F238E27FC236}">
                <a16:creationId xmlns:a16="http://schemas.microsoft.com/office/drawing/2014/main" id="{E23F5E46-F6AC-06B9-D4D3-3BBBD92953C0}"/>
              </a:ext>
            </a:extLst>
          </p:cNvPr>
          <p:cNvPicPr>
            <a:picLocks noChangeAspect="1"/>
          </p:cNvPicPr>
          <p:nvPr/>
        </p:nvPicPr>
        <p:blipFill>
          <a:blip r:embed="rId2">
            <a:alphaModFix amt="55000"/>
          </a:blip>
          <a:srcRect t="1771" b="13960"/>
          <a:stretch/>
        </p:blipFill>
        <p:spPr>
          <a:xfrm>
            <a:off x="20" y="-9107"/>
            <a:ext cx="12191980" cy="6858000"/>
          </a:xfrm>
          <a:prstGeom prst="rect">
            <a:avLst/>
          </a:prstGeom>
        </p:spPr>
      </p:pic>
      <p:sp>
        <p:nvSpPr>
          <p:cNvPr id="2" name="TextShape 1">
            <a:extLst>
              <a:ext uri="{FF2B5EF4-FFF2-40B4-BE49-F238E27FC236}">
                <a16:creationId xmlns:a16="http://schemas.microsoft.com/office/drawing/2014/main" id="{5B19E604-3B1F-61AD-A659-CF2A0CAA32A1}"/>
              </a:ext>
            </a:extLst>
          </p:cNvPr>
          <p:cNvSpPr txBox="1"/>
          <p:nvPr/>
        </p:nvSpPr>
        <p:spPr>
          <a:xfrm>
            <a:off x="686834" y="591344"/>
            <a:ext cx="3200400" cy="5585619"/>
          </a:xfrm>
          <a:prstGeom prst="rect">
            <a:avLst/>
          </a:prstGeom>
        </p:spPr>
        <p:txBody>
          <a:bodyPr vert="horz" lIns="91440" tIns="45720" rIns="91440" bIns="45720" rtlCol="0" anchor="ctr">
            <a:normAutofit/>
          </a:bodyPr>
          <a:lstStyle/>
          <a:p>
            <a:pPr>
              <a:lnSpc>
                <a:spcPct val="90000"/>
              </a:lnSpc>
              <a:spcBef>
                <a:spcPct val="0"/>
              </a:spcBef>
              <a:spcAft>
                <a:spcPts val="600"/>
              </a:spcAft>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4400" b="1">
                <a:solidFill>
                  <a:srgbClr val="FFFFFF"/>
                </a:solidFill>
                <a:latin typeface="+mj-lt"/>
                <a:ea typeface="+mj-ea"/>
                <a:cs typeface="+mj-cs"/>
              </a:rPr>
              <a:t>Current State of the EU Digital Market</a:t>
            </a:r>
            <a:endParaRPr lang="en-US" sz="4400" b="1" spc="-1">
              <a:solidFill>
                <a:srgbClr val="FFFFFF"/>
              </a:solidFill>
              <a:latin typeface="+mj-lt"/>
              <a:ea typeface="+mj-ea"/>
              <a:cs typeface="+mj-cs"/>
            </a:endParaRPr>
          </a:p>
        </p:txBody>
      </p:sp>
      <p:sp>
        <p:nvSpPr>
          <p:cNvPr id="33" name="Arc 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značba mesta vsebine 2">
            <a:extLst>
              <a:ext uri="{FF2B5EF4-FFF2-40B4-BE49-F238E27FC236}">
                <a16:creationId xmlns:a16="http://schemas.microsoft.com/office/drawing/2014/main" id="{D22F54E1-AAB6-7B67-7ECF-D640756B8FCF}"/>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1600" b="1" dirty="0">
                <a:solidFill>
                  <a:srgbClr val="FFFFFF"/>
                </a:solidFill>
              </a:rPr>
              <a:t>Statistics and Trends:</a:t>
            </a:r>
          </a:p>
          <a:p>
            <a:pPr marL="0"/>
            <a:r>
              <a:rPr lang="en-US" sz="1600" dirty="0">
                <a:solidFill>
                  <a:srgbClr val="FFFFFF"/>
                </a:solidFill>
              </a:rPr>
              <a:t>The European Union has made significant strides in digitalization, with over 90% of EU households having internet access and increasing adoption of cloud services, e-commerce, and digital public services. According to the Digital Economy and Society Index (DESI), countries like Finland, Denmark, and the Netherlands lead in digital performance, while others are rapidly catching up. A growing trend is the digitalization of SMEs, which remains a priority, as only about 55% of EU SMEs currently reach a basic level of digital intensity—highlighting both progress and room for improvement.</a:t>
            </a:r>
          </a:p>
          <a:p>
            <a:pPr marL="0"/>
            <a:endParaRPr lang="en-US" sz="1600" dirty="0">
              <a:solidFill>
                <a:srgbClr val="FFFFFF"/>
              </a:solidFill>
            </a:endParaRPr>
          </a:p>
          <a:p>
            <a:pPr marL="0" indent="0">
              <a:buNone/>
            </a:pPr>
            <a:r>
              <a:rPr lang="en-US" sz="1600" b="1" dirty="0">
                <a:solidFill>
                  <a:srgbClr val="FFFFFF"/>
                </a:solidFill>
              </a:rPr>
              <a:t>Growth Opportunities:</a:t>
            </a:r>
          </a:p>
          <a:p>
            <a:pPr marL="0"/>
            <a:r>
              <a:rPr lang="en-US" sz="1600" dirty="0">
                <a:solidFill>
                  <a:srgbClr val="FFFFFF"/>
                </a:solidFill>
              </a:rPr>
              <a:t>The EU digital market presents vast growth opportunities for businesses of all sizes. With initiatives like the Digital Europe </a:t>
            </a:r>
            <a:r>
              <a:rPr lang="en-US" sz="1600" dirty="0" err="1">
                <a:solidFill>
                  <a:srgbClr val="FFFFFF"/>
                </a:solidFill>
              </a:rPr>
              <a:t>Programme</a:t>
            </a:r>
            <a:r>
              <a:rPr lang="en-US" sz="1600" dirty="0">
                <a:solidFill>
                  <a:srgbClr val="FFFFFF"/>
                </a:solidFill>
              </a:rPr>
              <a:t> and the Digital Single Market strategy, companies can scale across borders, access new customer segments, and benefit from unified regulations. Emerging technologies such as AI, IoT, and 5G offer pathways to innovate and create new services or business models. Furthermore, the push for green and digital transitions (the “twin transition”) opens up funding and support for sustainable digital solutions, making now the ideal time for companies to invest in digital transformation.</a:t>
            </a:r>
          </a:p>
        </p:txBody>
      </p:sp>
      <p:sp>
        <p:nvSpPr>
          <p:cNvPr id="4" name="Marcador de número de diapositiva 3">
            <a:extLst>
              <a:ext uri="{FF2B5EF4-FFF2-40B4-BE49-F238E27FC236}">
                <a16:creationId xmlns:a16="http://schemas.microsoft.com/office/drawing/2014/main" id="{C6920380-6475-8BF4-FAB1-E20F085E8010}"/>
              </a:ext>
            </a:extLst>
          </p:cNvPr>
          <p:cNvSpPr>
            <a:spLocks noGrp="1"/>
          </p:cNvSpPr>
          <p:nvPr>
            <p:ph type="sldNum" sz="quarter" idx="12"/>
          </p:nvPr>
        </p:nvSpPr>
        <p:spPr>
          <a:xfrm>
            <a:off x="9819860" y="6356350"/>
            <a:ext cx="1533939" cy="365125"/>
          </a:xfrm>
        </p:spPr>
        <p:txBody>
          <a:bodyPr vert="horz" lIns="91440" tIns="45720" rIns="91440" bIns="45720" rtlCol="0" anchor="ctr">
            <a:normAutofit/>
          </a:bodyPr>
          <a:lstStyle/>
          <a:p>
            <a:pPr>
              <a:spcAft>
                <a:spcPts val="600"/>
              </a:spcAft>
              <a:defRPr/>
            </a:pPr>
            <a:fld id="{52C56A5B-05FD-4C0F-B2E0-9EBFCE4326E7}" type="slidenum">
              <a:rPr lang="en-US">
                <a:solidFill>
                  <a:srgbClr val="FFFFFF"/>
                </a:solidFill>
                <a:latin typeface="Calibri" panose="020F0502020204030204"/>
              </a:rPr>
              <a:pPr>
                <a:spcAft>
                  <a:spcPts val="600"/>
                </a:spcAft>
                <a:defRPr/>
              </a:pPr>
              <a:t>6</a:t>
            </a:fld>
            <a:endParaRPr lang="en-US">
              <a:solidFill>
                <a:srgbClr val="FFFFFF"/>
              </a:solidFill>
              <a:latin typeface="Calibri" panose="020F0502020204030204"/>
            </a:endParaRPr>
          </a:p>
        </p:txBody>
      </p:sp>
    </p:spTree>
    <p:extLst>
      <p:ext uri="{BB962C8B-B14F-4D97-AF65-F5344CB8AC3E}">
        <p14:creationId xmlns:p14="http://schemas.microsoft.com/office/powerpoint/2010/main" val="247240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Shape 1">
            <a:extLst>
              <a:ext uri="{FF2B5EF4-FFF2-40B4-BE49-F238E27FC236}">
                <a16:creationId xmlns:a16="http://schemas.microsoft.com/office/drawing/2014/main" id="{6D512EDC-27AD-3D55-C70F-D9625076B3F8}"/>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sz="4000" b="1" kern="1200">
                <a:solidFill>
                  <a:srgbClr val="FFFFFF"/>
                </a:solidFill>
                <a:latin typeface="+mj-lt"/>
                <a:ea typeface="+mj-ea"/>
                <a:cs typeface="+mj-cs"/>
              </a:rPr>
              <a:t>EU Digital Strategy</a:t>
            </a:r>
            <a:endParaRPr lang="en-US" sz="4000" b="1" kern="1200" spc="-1">
              <a:solidFill>
                <a:srgbClr val="FFFFFF"/>
              </a:solidFill>
              <a:latin typeface="+mj-lt"/>
              <a:ea typeface="+mj-ea"/>
              <a:cs typeface="+mj-cs"/>
            </a:endParaRPr>
          </a:p>
        </p:txBody>
      </p:sp>
      <p:sp>
        <p:nvSpPr>
          <p:cNvPr id="3" name="Označba mesta vsebine 2">
            <a:extLst>
              <a:ext uri="{FF2B5EF4-FFF2-40B4-BE49-F238E27FC236}">
                <a16:creationId xmlns:a16="http://schemas.microsoft.com/office/drawing/2014/main" id="{881C08BB-6542-D8E0-969C-150EC9AC5F9B}"/>
              </a:ext>
            </a:extLst>
          </p:cNvPr>
          <p:cNvSpPr>
            <a:spLocks noGrp="1"/>
          </p:cNvSpPr>
          <p:nvPr>
            <p:ph idx="1"/>
          </p:nvPr>
        </p:nvSpPr>
        <p:spPr>
          <a:xfrm>
            <a:off x="4375374" y="837938"/>
            <a:ext cx="7557587" cy="5546047"/>
          </a:xfrm>
        </p:spPr>
        <p:txBody>
          <a:bodyPr vert="horz" lIns="91440" tIns="45720" rIns="91440" bIns="45720" rtlCol="0" anchor="ctr">
            <a:noAutofit/>
          </a:bodyPr>
          <a:lstStyle/>
          <a:p>
            <a:pPr marL="0" indent="0">
              <a:buNone/>
            </a:pPr>
            <a:r>
              <a:rPr lang="en-US" sz="1800" b="1" dirty="0"/>
              <a:t>Goals and Objectives:</a:t>
            </a:r>
          </a:p>
          <a:p>
            <a:pPr marL="0"/>
            <a:r>
              <a:rPr lang="en-US" sz="1800" dirty="0"/>
              <a:t>The European Union’s digital strategy aims to empower citizens and businesses through a digitally sovereign Europe. Its core goals include ensuring widespread access to high-speed internet, fostering innovation in emerging technologies like AI and blockchain, and enhancing digital skills across the workforce. The strategy also promotes the creation of a secure, fair, and open digital economy through regulations such as the Digital Services Act and the Digital Markets Act. Ultimately, the objective is to build a competitive, inclusive, and sustainable Digital Single Market that drives growth and resilience across the EU.</a:t>
            </a:r>
          </a:p>
          <a:p>
            <a:pPr marL="0"/>
            <a:endParaRPr lang="en-US" sz="1800" dirty="0"/>
          </a:p>
          <a:p>
            <a:pPr marL="0" indent="0">
              <a:buNone/>
            </a:pPr>
            <a:r>
              <a:rPr lang="en-US" sz="1800" b="1" dirty="0"/>
              <a:t>Key Initiatives:</a:t>
            </a:r>
          </a:p>
          <a:p>
            <a:pPr marL="0"/>
            <a:r>
              <a:rPr lang="en-US" sz="1800" dirty="0"/>
              <a:t>The European Union has launched several key initiatives to drive digital transformation across member states. These include the Digital Europe </a:t>
            </a:r>
            <a:r>
              <a:rPr lang="en-US" sz="1800" dirty="0" err="1"/>
              <a:t>Programme</a:t>
            </a:r>
            <a:r>
              <a:rPr lang="en-US" sz="1800" dirty="0"/>
              <a:t>, which funds projects in supercomputing, artificial intelligence, cybersecurity, and digital skills. The Digital Services Act (DSA) and Digital Markets Act (DMA) aim to create a safer and more competitive online environment. Additionally, the Europe’s Digital Decade targets ambitious milestones for 2030 in areas like digital infrastructure, public services, and business digitalization. These initiatives work together to strengthen the EU’s digital sovereignty and ensure inclusive, sustainable digital growth.</a:t>
            </a:r>
          </a:p>
          <a:p>
            <a:pPr marL="0"/>
            <a:endParaRPr lang="en-US" sz="1800" dirty="0"/>
          </a:p>
        </p:txBody>
      </p:sp>
      <p:sp>
        <p:nvSpPr>
          <p:cNvPr id="4" name="Marcador de número de diapositiva 3">
            <a:extLst>
              <a:ext uri="{FF2B5EF4-FFF2-40B4-BE49-F238E27FC236}">
                <a16:creationId xmlns:a16="http://schemas.microsoft.com/office/drawing/2014/main" id="{1D706A8D-A122-F574-E631-13C25258453D}"/>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52C56A5B-05FD-4C0F-B2E0-9EBFCE4326E7}" type="slidenum">
              <a:rPr lang="en-US" sz="1100">
                <a:solidFill>
                  <a:schemeClr val="tx1">
                    <a:lumMod val="50000"/>
                    <a:lumOff val="50000"/>
                  </a:schemeClr>
                </a:solidFill>
              </a:rPr>
              <a:pPr>
                <a:spcAft>
                  <a:spcPts val="600"/>
                </a:spcAft>
              </a:pPr>
              <a:t>7</a:t>
            </a:fld>
            <a:endParaRPr lang="en-US" sz="1100">
              <a:solidFill>
                <a:schemeClr val="tx1">
                  <a:lumMod val="50000"/>
                  <a:lumOff val="50000"/>
                </a:schemeClr>
              </a:solidFill>
            </a:endParaRPr>
          </a:p>
        </p:txBody>
      </p:sp>
    </p:spTree>
    <p:extLst>
      <p:ext uri="{BB962C8B-B14F-4D97-AF65-F5344CB8AC3E}">
        <p14:creationId xmlns:p14="http://schemas.microsoft.com/office/powerpoint/2010/main" val="401963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83" name="Picture 1082" descr="Калькулятор, перо, компас, деньги и бумага с помощью графиков, напечатанных на ней">
            <a:extLst>
              <a:ext uri="{FF2B5EF4-FFF2-40B4-BE49-F238E27FC236}">
                <a16:creationId xmlns:a16="http://schemas.microsoft.com/office/drawing/2014/main" id="{0D0C338B-8B65-0C2F-134F-52B82EA539D2}"/>
              </a:ext>
            </a:extLst>
          </p:cNvPr>
          <p:cNvPicPr>
            <a:picLocks noChangeAspect="1"/>
          </p:cNvPicPr>
          <p:nvPr/>
        </p:nvPicPr>
        <p:blipFill>
          <a:blip r:embed="rId2">
            <a:duotone>
              <a:prstClr val="black"/>
              <a:schemeClr val="tx2">
                <a:tint val="45000"/>
                <a:satMod val="400000"/>
              </a:schemeClr>
            </a:duotone>
            <a:alphaModFix amt="25000"/>
          </a:blip>
          <a:srcRect b="6639"/>
          <a:stretch/>
        </p:blipFill>
        <p:spPr>
          <a:xfrm>
            <a:off x="20" y="10"/>
            <a:ext cx="12191980" cy="6857990"/>
          </a:xfrm>
          <a:prstGeom prst="rect">
            <a:avLst/>
          </a:prstGeom>
        </p:spPr>
      </p:pic>
      <p:sp>
        <p:nvSpPr>
          <p:cNvPr id="6" name="Объект 5">
            <a:extLst>
              <a:ext uri="{FF2B5EF4-FFF2-40B4-BE49-F238E27FC236}">
                <a16:creationId xmlns:a16="http://schemas.microsoft.com/office/drawing/2014/main" id="{99B22333-38EE-44FC-CC8F-43BFC19FC316}"/>
              </a:ext>
            </a:extLst>
          </p:cNvPr>
          <p:cNvSpPr>
            <a:spLocks noGrp="1"/>
          </p:cNvSpPr>
          <p:nvPr>
            <p:ph idx="1"/>
          </p:nvPr>
        </p:nvSpPr>
        <p:spPr>
          <a:xfrm>
            <a:off x="838200" y="1825625"/>
            <a:ext cx="10515600" cy="4351338"/>
          </a:xfrm>
        </p:spPr>
        <p:txBody>
          <a:bodyPr vert="horz" lIns="91440" tIns="45720" rIns="91440" bIns="45720" rtlCol="0">
            <a:normAutofit/>
          </a:bodyPr>
          <a:lstStyle/>
          <a:p>
            <a:pPr>
              <a:spcBef>
                <a:spcPct val="0"/>
              </a:spcBef>
              <a:spcAft>
                <a:spcPts val="600"/>
              </a:spcAft>
              <a:tabLst>
                <a:tab pos="0" algn="l"/>
                <a:tab pos="914309" algn="l"/>
                <a:tab pos="1828617" algn="l"/>
                <a:tab pos="2742926" algn="l"/>
                <a:tab pos="3657234" algn="l"/>
                <a:tab pos="4571543" algn="l"/>
                <a:tab pos="5485851" algn="l"/>
                <a:tab pos="6400160" algn="l"/>
                <a:tab pos="7314468" algn="l"/>
                <a:tab pos="8228777" algn="l"/>
                <a:tab pos="9143086" algn="l"/>
                <a:tab pos="10057394" algn="l"/>
              </a:tabLst>
            </a:pPr>
            <a:r>
              <a:rPr lang="en-US" b="1"/>
              <a:t>Benefits of Digitalization for Companies</a:t>
            </a:r>
            <a:endParaRPr lang="en-US" b="1" spc="-1"/>
          </a:p>
        </p:txBody>
      </p:sp>
      <p:sp>
        <p:nvSpPr>
          <p:cNvPr id="4" name="Marcador de número de diapositiva 3">
            <a:extLst>
              <a:ext uri="{FF2B5EF4-FFF2-40B4-BE49-F238E27FC236}">
                <a16:creationId xmlns:a16="http://schemas.microsoft.com/office/drawing/2014/main" id="{7E6CD2A5-1F22-BBC0-CC31-09F0641A0146}"/>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defRPr/>
            </a:pPr>
            <a:fld id="{52C56A5B-05FD-4C0F-B2E0-9EBFCE4326E7}" type="slidenum">
              <a:rPr lang="en-US">
                <a:solidFill>
                  <a:schemeClr val="tx1"/>
                </a:solidFill>
              </a:rPr>
              <a:pPr>
                <a:spcAft>
                  <a:spcPts val="600"/>
                </a:spcAft>
                <a:defRPr/>
              </a:pPr>
              <a:t>8</a:t>
            </a:fld>
            <a:endParaRPr lang="en-US">
              <a:solidFill>
                <a:schemeClr val="tx1"/>
              </a:solidFill>
            </a:endParaRPr>
          </a:p>
        </p:txBody>
      </p:sp>
    </p:spTree>
    <p:extLst>
      <p:ext uri="{BB962C8B-B14F-4D97-AF65-F5344CB8AC3E}">
        <p14:creationId xmlns:p14="http://schemas.microsoft.com/office/powerpoint/2010/main" val="384014918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4" name="Picture 23" descr="Рабочий стол">
            <a:extLst>
              <a:ext uri="{FF2B5EF4-FFF2-40B4-BE49-F238E27FC236}">
                <a16:creationId xmlns:a16="http://schemas.microsoft.com/office/drawing/2014/main" id="{CA529EE9-A095-E21A-8CD5-460A4D7635D5}"/>
              </a:ext>
            </a:extLst>
          </p:cNvPr>
          <p:cNvPicPr>
            <a:picLocks noChangeAspect="1"/>
          </p:cNvPicPr>
          <p:nvPr/>
        </p:nvPicPr>
        <p:blipFill>
          <a:blip r:embed="rId2">
            <a:duotone>
              <a:prstClr val="black"/>
              <a:schemeClr val="tx2">
                <a:tint val="45000"/>
                <a:satMod val="400000"/>
              </a:schemeClr>
            </a:duotone>
            <a:alphaModFix amt="25000"/>
          </a:blip>
          <a:srcRect b="15730"/>
          <a:stretch/>
        </p:blipFill>
        <p:spPr>
          <a:xfrm>
            <a:off x="20" y="10"/>
            <a:ext cx="12191980" cy="6857990"/>
          </a:xfrm>
          <a:prstGeom prst="rect">
            <a:avLst/>
          </a:prstGeom>
        </p:spPr>
      </p:pic>
      <p:sp>
        <p:nvSpPr>
          <p:cNvPr id="3" name="Объект 2">
            <a:extLst>
              <a:ext uri="{FF2B5EF4-FFF2-40B4-BE49-F238E27FC236}">
                <a16:creationId xmlns:a16="http://schemas.microsoft.com/office/drawing/2014/main" id="{4C3974DC-EFDE-80F9-C889-7F0FC0E0629A}"/>
              </a:ext>
            </a:extLst>
          </p:cNvPr>
          <p:cNvSpPr>
            <a:spLocks noGrp="1"/>
          </p:cNvSpPr>
          <p:nvPr>
            <p:ph idx="1"/>
          </p:nvPr>
        </p:nvSpPr>
        <p:spPr>
          <a:xfrm>
            <a:off x="627185" y="399256"/>
            <a:ext cx="10515600" cy="4351338"/>
          </a:xfrm>
        </p:spPr>
        <p:txBody>
          <a:bodyPr>
            <a:noAutofit/>
          </a:bodyPr>
          <a:lstStyle/>
          <a:p>
            <a:pPr marL="0" indent="0">
              <a:buNone/>
            </a:pPr>
            <a:r>
              <a:rPr lang="en-US" sz="1800" b="1" dirty="0"/>
              <a:t>Increased Efficiency:</a:t>
            </a:r>
          </a:p>
          <a:p>
            <a:pPr marL="0"/>
            <a:r>
              <a:rPr lang="en-US" sz="1800" dirty="0"/>
              <a:t>Digitalization significantly enhances business efficiency by automating routine tasks, streamlining workflows, and reducing human error. Through digital tools like enterprise resource planning (ERP), cloud computing, and real-time data analytics, companies can optimize resource allocation, reduce operational costs, and make faster, more informed decisions. As a result, businesses can improve productivity, accelerate delivery times, and adapt more swiftly to market changes—all of which contribute to stronger performance and competitiveness.</a:t>
            </a:r>
          </a:p>
          <a:p>
            <a:pPr marL="0"/>
            <a:endParaRPr lang="en-US" sz="1800" dirty="0"/>
          </a:p>
          <a:p>
            <a:pPr marL="0" indent="0">
              <a:buNone/>
            </a:pPr>
            <a:r>
              <a:rPr lang="en-US" sz="1800" b="1" dirty="0"/>
              <a:t>Enhanced Customer Reach:</a:t>
            </a:r>
          </a:p>
          <a:p>
            <a:pPr marL="0"/>
            <a:r>
              <a:rPr lang="en-US" sz="1800" dirty="0"/>
              <a:t>Digitalization enables businesses to expand their market reach far beyond local or national borders. By leveraging digital platforms such as e-commerce, social media, and digital advertising, companies can connect with new audiences globally at a lower cost. Online tools also allow for personalized communication and 24/7 engagement, helping businesses build stronger relationships with customers and respond more effectively to their needs.</a:t>
            </a:r>
          </a:p>
          <a:p>
            <a:pPr marL="0"/>
            <a:endParaRPr lang="en-US" sz="1800" dirty="0"/>
          </a:p>
          <a:p>
            <a:pPr marL="0" indent="0">
              <a:buNone/>
            </a:pPr>
            <a:r>
              <a:rPr lang="en-US" sz="1800" b="1" dirty="0"/>
              <a:t>Improved Competitiveness:</a:t>
            </a:r>
          </a:p>
          <a:p>
            <a:pPr marL="0"/>
            <a:r>
              <a:rPr lang="en-US" sz="1800" dirty="0"/>
              <a:t>In today’s fast-paced economy, digital transformation is a key driver of competitive advantage. Digitally mature companies can innovate more quickly, respond to trends faster, and offer better products and services through data-driven insights. They can also adapt more easily to regulatory changes and customer expectations. Ultimately, digital tools empower businesses to stay ahead of the competition by being more agile, scalable, and customer-centric.</a:t>
            </a:r>
          </a:p>
          <a:p>
            <a:pPr marL="0"/>
            <a:endParaRPr lang="en-US" sz="1800" dirty="0"/>
          </a:p>
        </p:txBody>
      </p:sp>
      <p:sp>
        <p:nvSpPr>
          <p:cNvPr id="4" name="Номер слайда 3">
            <a:extLst>
              <a:ext uri="{FF2B5EF4-FFF2-40B4-BE49-F238E27FC236}">
                <a16:creationId xmlns:a16="http://schemas.microsoft.com/office/drawing/2014/main" id="{5D3DCC72-88BC-560F-68B3-6A0DDE7D5BD3}"/>
              </a:ext>
            </a:extLst>
          </p:cNvPr>
          <p:cNvSpPr>
            <a:spLocks noGrp="1"/>
          </p:cNvSpPr>
          <p:nvPr>
            <p:ph type="sldNum" sz="quarter" idx="12"/>
          </p:nvPr>
        </p:nvSpPr>
        <p:spPr>
          <a:xfrm>
            <a:off x="8610600" y="6356350"/>
            <a:ext cx="2743200" cy="365125"/>
          </a:xfrm>
        </p:spPr>
        <p:txBody>
          <a:bodyPr>
            <a:normAutofit/>
          </a:bodyPr>
          <a:lstStyle/>
          <a:p>
            <a:pPr>
              <a:spcAft>
                <a:spcPts val="600"/>
              </a:spcAft>
            </a:pPr>
            <a:fld id="{52C56A5B-05FD-4C0F-B2E0-9EBFCE4326E7}" type="slidenum">
              <a:rPr lang="sl-SI">
                <a:solidFill>
                  <a:schemeClr val="tx1"/>
                </a:solidFill>
              </a:rPr>
              <a:pPr>
                <a:spcAft>
                  <a:spcPts val="600"/>
                </a:spcAft>
              </a:pPr>
              <a:t>9</a:t>
            </a:fld>
            <a:endParaRPr lang="sl-SI">
              <a:solidFill>
                <a:schemeClr val="tx1"/>
              </a:solidFill>
            </a:endParaRPr>
          </a:p>
        </p:txBody>
      </p:sp>
    </p:spTree>
    <p:extLst>
      <p:ext uri="{BB962C8B-B14F-4D97-AF65-F5344CB8AC3E}">
        <p14:creationId xmlns:p14="http://schemas.microsoft.com/office/powerpoint/2010/main" val="305760248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4225</TotalTime>
  <Words>3621</Words>
  <Application>Microsoft Office PowerPoint</Application>
  <PresentationFormat>Широкоэкранный</PresentationFormat>
  <Paragraphs>158</Paragraphs>
  <Slides>36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36</vt:i4>
      </vt:variant>
    </vt:vector>
  </HeadingPairs>
  <TitlesOfParts>
    <vt:vector size="42" baseType="lpstr">
      <vt:lpstr>Aptos</vt:lpstr>
      <vt:lpstr>Aptos Display</vt:lpstr>
      <vt:lpstr>Arial</vt:lpstr>
      <vt:lpstr>Calibri</vt:lpstr>
      <vt:lpstr>Times New Roman</vt:lpstr>
      <vt:lpstr>Officeova tema</vt:lpstr>
      <vt:lpstr>Digitalization  in the EU  Economic Agencies perspective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Challenges in Adopting Digital Technologies</vt:lpstr>
      <vt:lpstr>EU Support for Digitalization</vt:lpstr>
      <vt:lpstr>The Role of SMEs in the Digital Economy</vt:lpstr>
      <vt:lpstr>Digital Skills and Workforce Development</vt:lpstr>
      <vt:lpstr>Cybersecurity Considerations</vt:lpstr>
      <vt:lpstr>Data Protection and GDPR</vt:lpstr>
      <vt:lpstr>E-Commerce and Cross-Border Trade</vt:lpstr>
      <vt:lpstr>Innovation through Digitalization</vt:lpstr>
      <vt:lpstr>Integrating Artificial Intelligence</vt:lpstr>
      <vt:lpstr>Utilizing Big Data and Analytics</vt:lpstr>
      <vt:lpstr>Презентация PowerPoint</vt:lpstr>
      <vt:lpstr>Digital Infrastructure in the EU</vt:lpstr>
      <vt:lpstr>The Role of 5G in Business</vt:lpstr>
      <vt:lpstr>Digital Payment Systems</vt:lpstr>
      <vt:lpstr>Online Marketing Strategies</vt:lpstr>
      <vt:lpstr>Customer Engagement in the Digital Age</vt:lpstr>
      <vt:lpstr>Digital Supply Chain Management</vt:lpstr>
      <vt:lpstr>Sustainability through Digitalization</vt:lpstr>
      <vt:lpstr>Collaborations and Partnerships</vt:lpstr>
      <vt:lpstr>Measuring Digital Transformation Success</vt:lpstr>
      <vt:lpstr>Future Trends in Digitalization</vt:lpstr>
      <vt:lpstr>Call to Action</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Mateja Rek</dc:creator>
  <cp:lastModifiedBy>Viktoria Mazur</cp:lastModifiedBy>
  <cp:revision>105</cp:revision>
  <dcterms:created xsi:type="dcterms:W3CDTF">2024-12-03T08:09:13Z</dcterms:created>
  <dcterms:modified xsi:type="dcterms:W3CDTF">2025-04-05T08:17:27Z</dcterms:modified>
</cp:coreProperties>
</file>