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69" r:id="rId3"/>
    <p:sldId id="261" r:id="rId4"/>
    <p:sldId id="264" r:id="rId5"/>
    <p:sldId id="258" r:id="rId6"/>
    <p:sldId id="294" r:id="rId7"/>
    <p:sldId id="262" r:id="rId8"/>
    <p:sldId id="312" r:id="rId9"/>
    <p:sldId id="265" r:id="rId10"/>
    <p:sldId id="263" r:id="rId11"/>
    <p:sldId id="297" r:id="rId12"/>
    <p:sldId id="268" r:id="rId13"/>
    <p:sldId id="292" r:id="rId14"/>
    <p:sldId id="276" r:id="rId15"/>
    <p:sldId id="298" r:id="rId16"/>
    <p:sldId id="274" r:id="rId17"/>
    <p:sldId id="299" r:id="rId18"/>
    <p:sldId id="300" r:id="rId19"/>
    <p:sldId id="301" r:id="rId20"/>
    <p:sldId id="302" r:id="rId21"/>
    <p:sldId id="277" r:id="rId22"/>
    <p:sldId id="303" r:id="rId23"/>
    <p:sldId id="279" r:id="rId24"/>
    <p:sldId id="304" r:id="rId25"/>
    <p:sldId id="272" r:id="rId26"/>
    <p:sldId id="305" r:id="rId27"/>
    <p:sldId id="306" r:id="rId28"/>
    <p:sldId id="307" r:id="rId29"/>
    <p:sldId id="281" r:id="rId30"/>
    <p:sldId id="308" r:id="rId31"/>
    <p:sldId id="313" r:id="rId32"/>
    <p:sldId id="310" r:id="rId33"/>
    <p:sldId id="278" r:id="rId34"/>
    <p:sldId id="291" r:id="rId3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3" autoAdjust="0"/>
    <p:restoredTop sz="94660"/>
  </p:normalViewPr>
  <p:slideViewPr>
    <p:cSldViewPr snapToGrid="0">
      <p:cViewPr varScale="1">
        <p:scale>
          <a:sx n="65" d="100"/>
          <a:sy n="65" d="100"/>
        </p:scale>
        <p:origin x="22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73118F-91C8-48A3-B8FA-07C94341DD94}"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A69CB87A-8679-4056-B47F-C9B8895B2BFC}">
      <dgm:prSet/>
      <dgm:spPr/>
      <dgm:t>
        <a:bodyPr/>
        <a:lstStyle/>
        <a:p>
          <a:pPr>
            <a:lnSpc>
              <a:spcPct val="100000"/>
            </a:lnSpc>
            <a:defRPr b="1"/>
          </a:pPr>
          <a:r>
            <a:rPr lang="en-US" b="1" dirty="0">
              <a:latin typeface="+mn-lt"/>
              <a:cs typeface="Times New Roman" panose="02020603050405020304" pitchFamily="18" charset="0"/>
            </a:rPr>
            <a:t>Enhanced Predictive Policy-Making:</a:t>
          </a:r>
          <a:endParaRPr lang="en-US" dirty="0">
            <a:latin typeface="+mn-lt"/>
            <a:cs typeface="Times New Roman" panose="02020603050405020304" pitchFamily="18" charset="0"/>
          </a:endParaRPr>
        </a:p>
      </dgm:t>
    </dgm:pt>
    <dgm:pt modelId="{DFA67447-B445-484B-A522-76A79E34059F}" type="parTrans" cxnId="{7A94D212-C0F0-46C1-86C0-CD84AA6F4FCC}">
      <dgm:prSet/>
      <dgm:spPr/>
      <dgm:t>
        <a:bodyPr/>
        <a:lstStyle/>
        <a:p>
          <a:endParaRPr lang="en-US"/>
        </a:p>
      </dgm:t>
    </dgm:pt>
    <dgm:pt modelId="{D0AF30A5-0E6F-4D0A-9CCE-653719BE148D}" type="sibTrans" cxnId="{7A94D212-C0F0-46C1-86C0-CD84AA6F4FCC}">
      <dgm:prSet/>
      <dgm:spPr/>
      <dgm:t>
        <a:bodyPr/>
        <a:lstStyle/>
        <a:p>
          <a:endParaRPr lang="en-US"/>
        </a:p>
      </dgm:t>
    </dgm:pt>
    <dgm:pt modelId="{1EF367CE-665E-4760-9623-DC926C4F6AF3}">
      <dgm:prSet custT="1"/>
      <dgm:spPr/>
      <dgm:t>
        <a:bodyPr/>
        <a:lstStyle/>
        <a:p>
          <a:pPr algn="just">
            <a:lnSpc>
              <a:spcPct val="100000"/>
            </a:lnSpc>
          </a:pPr>
          <a:r>
            <a:rPr lang="en-US" sz="1300" dirty="0">
              <a:latin typeface="+mn-lt"/>
              <a:cs typeface="Times New Roman" panose="02020603050405020304" pitchFamily="18" charset="0"/>
            </a:rPr>
            <a:t>Artificial Intelligence allows public institutions to analyze large datasets, identifying trends and forecasting future scenarios with greater accuracy.</a:t>
          </a:r>
        </a:p>
      </dgm:t>
    </dgm:pt>
    <dgm:pt modelId="{48D24E45-3949-4AA6-AD4E-3E70FF4732ED}" type="parTrans" cxnId="{E4E3B51D-51CA-4F76-84AB-D4D4A0E6EA0B}">
      <dgm:prSet/>
      <dgm:spPr/>
      <dgm:t>
        <a:bodyPr/>
        <a:lstStyle/>
        <a:p>
          <a:endParaRPr lang="en-US"/>
        </a:p>
      </dgm:t>
    </dgm:pt>
    <dgm:pt modelId="{5C172502-EA34-47D6-A558-3C44E327B6DA}" type="sibTrans" cxnId="{E4E3B51D-51CA-4F76-84AB-D4D4A0E6EA0B}">
      <dgm:prSet/>
      <dgm:spPr/>
      <dgm:t>
        <a:bodyPr/>
        <a:lstStyle/>
        <a:p>
          <a:endParaRPr lang="en-US"/>
        </a:p>
      </dgm:t>
    </dgm:pt>
    <dgm:pt modelId="{72F52746-3AD5-4C38-8904-99C91002324F}">
      <dgm:prSet custT="1"/>
      <dgm:spPr/>
      <dgm:t>
        <a:bodyPr/>
        <a:lstStyle/>
        <a:p>
          <a:pPr algn="just">
            <a:lnSpc>
              <a:spcPct val="100000"/>
            </a:lnSpc>
          </a:pPr>
          <a:r>
            <a:rPr lang="en-US" sz="1300" dirty="0">
              <a:latin typeface="+mn-lt"/>
              <a:cs typeface="Times New Roman" panose="02020603050405020304" pitchFamily="18" charset="0"/>
            </a:rPr>
            <a:t>AI-driven insights enable policymakers to proactively address challenges and optimize resource allocation, resulting in informed and effective decision-making.</a:t>
          </a:r>
        </a:p>
      </dgm:t>
    </dgm:pt>
    <dgm:pt modelId="{10A9287D-1442-4E00-B9DB-8F8A06DFCEB4}" type="parTrans" cxnId="{3BB2D39F-6021-42B7-AF50-121E968858DB}">
      <dgm:prSet/>
      <dgm:spPr/>
      <dgm:t>
        <a:bodyPr/>
        <a:lstStyle/>
        <a:p>
          <a:endParaRPr lang="en-US"/>
        </a:p>
      </dgm:t>
    </dgm:pt>
    <dgm:pt modelId="{F0CE4304-94C0-4FC3-B6AB-682B2202CA61}" type="sibTrans" cxnId="{3BB2D39F-6021-42B7-AF50-121E968858DB}">
      <dgm:prSet/>
      <dgm:spPr/>
      <dgm:t>
        <a:bodyPr/>
        <a:lstStyle/>
        <a:p>
          <a:endParaRPr lang="en-US"/>
        </a:p>
      </dgm:t>
    </dgm:pt>
    <dgm:pt modelId="{8D21CFF4-901C-4E7C-97A2-0816D54E5C54}">
      <dgm:prSet custT="1"/>
      <dgm:spPr/>
      <dgm:t>
        <a:bodyPr/>
        <a:lstStyle/>
        <a:p>
          <a:pPr>
            <a:lnSpc>
              <a:spcPct val="100000"/>
            </a:lnSpc>
            <a:defRPr b="1"/>
          </a:pPr>
          <a:r>
            <a:rPr lang="en-US" sz="1400" b="1" kern="1200" dirty="0">
              <a:latin typeface="+mn-lt"/>
              <a:cs typeface="Times New Roman" panose="02020603050405020304" pitchFamily="18" charset="0"/>
            </a:rPr>
            <a:t>Improved Citizen </a:t>
          </a:r>
          <a:r>
            <a:rPr lang="en-US" sz="1400" b="1" kern="1200" dirty="0">
              <a:solidFill>
                <a:prstClr val="black">
                  <a:hueOff val="0"/>
                  <a:satOff val="0"/>
                  <a:lumOff val="0"/>
                  <a:alphaOff val="0"/>
                </a:prstClr>
              </a:solidFill>
              <a:latin typeface="+mn-lt"/>
              <a:ea typeface="+mn-ea"/>
              <a:cs typeface="Times New Roman" panose="02020603050405020304" pitchFamily="18" charset="0"/>
            </a:rPr>
            <a:t>Interaction via Chatbots:</a:t>
          </a:r>
        </a:p>
      </dgm:t>
    </dgm:pt>
    <dgm:pt modelId="{E357BE0E-97CE-47E8-9FA8-0307CB8F6820}" type="parTrans" cxnId="{CD89B077-4EC6-4F19-89A2-3654365DD83A}">
      <dgm:prSet/>
      <dgm:spPr/>
      <dgm:t>
        <a:bodyPr/>
        <a:lstStyle/>
        <a:p>
          <a:endParaRPr lang="en-US"/>
        </a:p>
      </dgm:t>
    </dgm:pt>
    <dgm:pt modelId="{7E4C353D-6951-4766-B1A5-025D72FB58B2}" type="sibTrans" cxnId="{CD89B077-4EC6-4F19-89A2-3654365DD83A}">
      <dgm:prSet/>
      <dgm:spPr/>
      <dgm:t>
        <a:bodyPr/>
        <a:lstStyle/>
        <a:p>
          <a:endParaRPr lang="en-US"/>
        </a:p>
      </dgm:t>
    </dgm:pt>
    <dgm:pt modelId="{28BB2AFD-49F7-4E70-90EB-FF2BB31DF2D0}">
      <dgm:prSet custT="1"/>
      <dgm:spPr/>
      <dgm:t>
        <a:bodyPr/>
        <a:lstStyle/>
        <a:p>
          <a:pPr algn="just">
            <a:lnSpc>
              <a:spcPct val="100000"/>
            </a:lnSpc>
          </a:pPr>
          <a:r>
            <a:rPr lang="en-US" sz="1300" dirty="0">
              <a:latin typeface="+mn-lt"/>
              <a:cs typeface="Times New Roman" panose="02020603050405020304" pitchFamily="18" charset="0"/>
            </a:rPr>
            <a:t>AI-powered chatbots deliver instant, accurate responses to citizen inquiries, enhancing accessibility and improving user satisfaction.</a:t>
          </a:r>
        </a:p>
      </dgm:t>
    </dgm:pt>
    <dgm:pt modelId="{58FA7701-D84C-4950-9A82-ED1A00FA392E}" type="parTrans" cxnId="{BA196A8C-C6A8-4CFA-94E0-43899C8D1870}">
      <dgm:prSet/>
      <dgm:spPr/>
      <dgm:t>
        <a:bodyPr/>
        <a:lstStyle/>
        <a:p>
          <a:endParaRPr lang="en-US"/>
        </a:p>
      </dgm:t>
    </dgm:pt>
    <dgm:pt modelId="{9D8A1445-5248-43F3-B49A-DABD88619892}" type="sibTrans" cxnId="{BA196A8C-C6A8-4CFA-94E0-43899C8D1870}">
      <dgm:prSet/>
      <dgm:spPr/>
      <dgm:t>
        <a:bodyPr/>
        <a:lstStyle/>
        <a:p>
          <a:endParaRPr lang="en-US"/>
        </a:p>
      </dgm:t>
    </dgm:pt>
    <dgm:pt modelId="{4E92879C-4D46-4266-B697-B599EA60AA1E}">
      <dgm:prSet custT="1"/>
      <dgm:spPr/>
      <dgm:t>
        <a:bodyPr/>
        <a:lstStyle/>
        <a:p>
          <a:pPr algn="just">
            <a:lnSpc>
              <a:spcPct val="100000"/>
            </a:lnSpc>
          </a:pPr>
          <a:r>
            <a:rPr lang="en-US" sz="1300" dirty="0">
              <a:latin typeface="+mn-lt"/>
              <a:cs typeface="Times New Roman" panose="02020603050405020304" pitchFamily="18" charset="0"/>
            </a:rPr>
            <a:t>These chatbots streamline interactions, reducing wait times and relieving staff from repetitive tasks, enabling them to focus on complex queries and service improvements.</a:t>
          </a:r>
        </a:p>
      </dgm:t>
    </dgm:pt>
    <dgm:pt modelId="{0708FBBD-5014-4BF6-8EA9-3D70F2AA4FB9}" type="parTrans" cxnId="{440E0795-FFF4-4FF1-BEBC-645A62B32284}">
      <dgm:prSet/>
      <dgm:spPr/>
      <dgm:t>
        <a:bodyPr/>
        <a:lstStyle/>
        <a:p>
          <a:endParaRPr lang="en-US"/>
        </a:p>
      </dgm:t>
    </dgm:pt>
    <dgm:pt modelId="{0CB070E2-7146-4B94-8E17-6537DFCAE92E}" type="sibTrans" cxnId="{440E0795-FFF4-4FF1-BEBC-645A62B32284}">
      <dgm:prSet/>
      <dgm:spPr/>
      <dgm:t>
        <a:bodyPr/>
        <a:lstStyle/>
        <a:p>
          <a:endParaRPr lang="en-US"/>
        </a:p>
      </dgm:t>
    </dgm:pt>
    <dgm:pt modelId="{A7A503C1-2492-4685-A007-A7D493339F8B}">
      <dgm:prSet/>
      <dgm:spPr/>
      <dgm:t>
        <a:bodyPr/>
        <a:lstStyle/>
        <a:p>
          <a:pPr>
            <a:lnSpc>
              <a:spcPct val="100000"/>
            </a:lnSpc>
            <a:defRPr b="1"/>
          </a:pPr>
          <a:r>
            <a:rPr lang="en-US" b="1" dirty="0">
              <a:latin typeface="+mn-lt"/>
              <a:cs typeface="Times New Roman" panose="02020603050405020304" pitchFamily="18" charset="0"/>
            </a:rPr>
            <a:t>Increased Efficiency through Automation:</a:t>
          </a:r>
          <a:endParaRPr lang="en-US" dirty="0">
            <a:latin typeface="+mn-lt"/>
            <a:cs typeface="Times New Roman" panose="02020603050405020304" pitchFamily="18" charset="0"/>
          </a:endParaRPr>
        </a:p>
      </dgm:t>
    </dgm:pt>
    <dgm:pt modelId="{CADBB9FA-1645-4A13-BBC5-EC52FFAE4A5C}" type="parTrans" cxnId="{B72070B0-22E5-49CA-8781-310D6429768D}">
      <dgm:prSet/>
      <dgm:spPr/>
      <dgm:t>
        <a:bodyPr/>
        <a:lstStyle/>
        <a:p>
          <a:endParaRPr lang="en-US"/>
        </a:p>
      </dgm:t>
    </dgm:pt>
    <dgm:pt modelId="{479247F7-EB0A-48D6-80B3-44BF16B6EB99}" type="sibTrans" cxnId="{B72070B0-22E5-49CA-8781-310D6429768D}">
      <dgm:prSet/>
      <dgm:spPr/>
      <dgm:t>
        <a:bodyPr/>
        <a:lstStyle/>
        <a:p>
          <a:endParaRPr lang="en-US"/>
        </a:p>
      </dgm:t>
    </dgm:pt>
    <dgm:pt modelId="{386506F2-D659-4A22-8198-F21C18CDEE46}">
      <dgm:prSet custT="1"/>
      <dgm:spPr/>
      <dgm:t>
        <a:bodyPr/>
        <a:lstStyle/>
        <a:p>
          <a:pPr algn="just">
            <a:lnSpc>
              <a:spcPct val="100000"/>
            </a:lnSpc>
          </a:pPr>
          <a:r>
            <a:rPr lang="en-US" sz="1300" dirty="0">
              <a:latin typeface="+mn-lt"/>
              <a:cs typeface="Times New Roman" panose="02020603050405020304" pitchFamily="18" charset="0"/>
            </a:rPr>
            <a:t>Automation of routine administrative tasks through AI technologies significantly reduces manual labor, operational errors, and processing times.</a:t>
          </a:r>
        </a:p>
      </dgm:t>
    </dgm:pt>
    <dgm:pt modelId="{77264E05-19DB-45CA-BBDA-B93AFC1E156F}" type="parTrans" cxnId="{F45FB08D-09C4-4FF7-8F5B-E4D8C73A7059}">
      <dgm:prSet/>
      <dgm:spPr/>
      <dgm:t>
        <a:bodyPr/>
        <a:lstStyle/>
        <a:p>
          <a:endParaRPr lang="en-US"/>
        </a:p>
      </dgm:t>
    </dgm:pt>
    <dgm:pt modelId="{00F9F0CC-C701-425B-98D8-E18CA49B1508}" type="sibTrans" cxnId="{F45FB08D-09C4-4FF7-8F5B-E4D8C73A7059}">
      <dgm:prSet/>
      <dgm:spPr/>
      <dgm:t>
        <a:bodyPr/>
        <a:lstStyle/>
        <a:p>
          <a:endParaRPr lang="en-US"/>
        </a:p>
      </dgm:t>
    </dgm:pt>
    <dgm:pt modelId="{ABA73015-7FD6-4A32-849A-13EEC506F59C}">
      <dgm:prSet custT="1"/>
      <dgm:spPr/>
      <dgm:t>
        <a:bodyPr/>
        <a:lstStyle/>
        <a:p>
          <a:pPr algn="just">
            <a:lnSpc>
              <a:spcPct val="100000"/>
            </a:lnSpc>
          </a:pPr>
          <a:r>
            <a:rPr lang="en-US" sz="1300" dirty="0">
              <a:latin typeface="+mn-lt"/>
              <a:cs typeface="Times New Roman" panose="02020603050405020304" pitchFamily="18" charset="0"/>
            </a:rPr>
            <a:t>Efficiency gains from automation facilitate better resource utilization, enabling institutions to allocate personnel and funds towards strategic initiatives and service enhancement.</a:t>
          </a:r>
        </a:p>
      </dgm:t>
    </dgm:pt>
    <dgm:pt modelId="{AACE98F9-4CFD-4F09-A200-F0C6A45039CA}" type="parTrans" cxnId="{8A294B95-42BD-4829-8EED-5C8E687C39A2}">
      <dgm:prSet/>
      <dgm:spPr/>
      <dgm:t>
        <a:bodyPr/>
        <a:lstStyle/>
        <a:p>
          <a:endParaRPr lang="en-US"/>
        </a:p>
      </dgm:t>
    </dgm:pt>
    <dgm:pt modelId="{934429A7-32BE-46E7-90DD-3BB34B3762C2}" type="sibTrans" cxnId="{8A294B95-42BD-4829-8EED-5C8E687C39A2}">
      <dgm:prSet/>
      <dgm:spPr/>
      <dgm:t>
        <a:bodyPr/>
        <a:lstStyle/>
        <a:p>
          <a:endParaRPr lang="en-US"/>
        </a:p>
      </dgm:t>
    </dgm:pt>
    <dgm:pt modelId="{BE4FE1BA-264F-44F1-A219-14002B62E512}" type="pres">
      <dgm:prSet presAssocID="{4373118F-91C8-48A3-B8FA-07C94341DD94}" presName="root" presStyleCnt="0">
        <dgm:presLayoutVars>
          <dgm:dir/>
          <dgm:resizeHandles val="exact"/>
        </dgm:presLayoutVars>
      </dgm:prSet>
      <dgm:spPr/>
    </dgm:pt>
    <dgm:pt modelId="{0233ECB9-FDFD-4DB0-B69D-AACE6B6B5B75}" type="pres">
      <dgm:prSet presAssocID="{A69CB87A-8679-4056-B47F-C9B8895B2BFC}" presName="compNode" presStyleCnt="0"/>
      <dgm:spPr/>
    </dgm:pt>
    <dgm:pt modelId="{320BCC7B-1568-46C3-BF31-E85859578FEE}" type="pres">
      <dgm:prSet presAssocID="{A69CB87A-8679-4056-B47F-C9B8895B2BF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3D7C5FC7-EF28-4614-B420-6F1483AD4A2C}" type="pres">
      <dgm:prSet presAssocID="{A69CB87A-8679-4056-B47F-C9B8895B2BFC}" presName="iconSpace" presStyleCnt="0"/>
      <dgm:spPr/>
    </dgm:pt>
    <dgm:pt modelId="{BCBAB63E-B0D9-4DA4-BDC1-FD4A1A91F715}" type="pres">
      <dgm:prSet presAssocID="{A69CB87A-8679-4056-B47F-C9B8895B2BFC}" presName="parTx" presStyleLbl="revTx" presStyleIdx="0" presStyleCnt="6">
        <dgm:presLayoutVars>
          <dgm:chMax val="0"/>
          <dgm:chPref val="0"/>
        </dgm:presLayoutVars>
      </dgm:prSet>
      <dgm:spPr/>
    </dgm:pt>
    <dgm:pt modelId="{5B7C38EB-B483-4AAD-BE5A-36117AC66690}" type="pres">
      <dgm:prSet presAssocID="{A69CB87A-8679-4056-B47F-C9B8895B2BFC}" presName="txSpace" presStyleCnt="0"/>
      <dgm:spPr/>
    </dgm:pt>
    <dgm:pt modelId="{D140B994-6045-4D7C-8E40-ED45CC307F91}" type="pres">
      <dgm:prSet presAssocID="{A69CB87A-8679-4056-B47F-C9B8895B2BFC}" presName="desTx" presStyleLbl="revTx" presStyleIdx="1" presStyleCnt="6">
        <dgm:presLayoutVars/>
      </dgm:prSet>
      <dgm:spPr/>
    </dgm:pt>
    <dgm:pt modelId="{C1029707-0EE5-4E43-AF0A-CA297D68FCE3}" type="pres">
      <dgm:prSet presAssocID="{D0AF30A5-0E6F-4D0A-9CCE-653719BE148D}" presName="sibTrans" presStyleCnt="0"/>
      <dgm:spPr/>
    </dgm:pt>
    <dgm:pt modelId="{FB45EDB7-6D1C-4C39-BF9A-CBDDC857AB12}" type="pres">
      <dgm:prSet presAssocID="{8D21CFF4-901C-4E7C-97A2-0816D54E5C54}" presName="compNode" presStyleCnt="0"/>
      <dgm:spPr/>
    </dgm:pt>
    <dgm:pt modelId="{499C59F3-5AF1-46D9-8A27-7977299612E9}" type="pres">
      <dgm:prSet presAssocID="{8D21CFF4-901C-4E7C-97A2-0816D54E5C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ot"/>
        </a:ext>
      </dgm:extLst>
    </dgm:pt>
    <dgm:pt modelId="{7A5C20E0-0192-4FAA-9827-7DF361204C40}" type="pres">
      <dgm:prSet presAssocID="{8D21CFF4-901C-4E7C-97A2-0816D54E5C54}" presName="iconSpace" presStyleCnt="0"/>
      <dgm:spPr/>
    </dgm:pt>
    <dgm:pt modelId="{212997B6-2370-46DB-9485-96BC4087B0E9}" type="pres">
      <dgm:prSet presAssocID="{8D21CFF4-901C-4E7C-97A2-0816D54E5C54}" presName="parTx" presStyleLbl="revTx" presStyleIdx="2" presStyleCnt="6">
        <dgm:presLayoutVars>
          <dgm:chMax val="0"/>
          <dgm:chPref val="0"/>
        </dgm:presLayoutVars>
      </dgm:prSet>
      <dgm:spPr/>
    </dgm:pt>
    <dgm:pt modelId="{88E9E2E5-D05C-4C9A-A457-B0376D8ABA89}" type="pres">
      <dgm:prSet presAssocID="{8D21CFF4-901C-4E7C-97A2-0816D54E5C54}" presName="txSpace" presStyleCnt="0"/>
      <dgm:spPr/>
    </dgm:pt>
    <dgm:pt modelId="{7D351B02-7792-4F92-B38F-A477FDF81D2F}" type="pres">
      <dgm:prSet presAssocID="{8D21CFF4-901C-4E7C-97A2-0816D54E5C54}" presName="desTx" presStyleLbl="revTx" presStyleIdx="3" presStyleCnt="6">
        <dgm:presLayoutVars/>
      </dgm:prSet>
      <dgm:spPr/>
    </dgm:pt>
    <dgm:pt modelId="{19E33ECF-42DB-49CE-B26B-AACE7B11ACA6}" type="pres">
      <dgm:prSet presAssocID="{7E4C353D-6951-4766-B1A5-025D72FB58B2}" presName="sibTrans" presStyleCnt="0"/>
      <dgm:spPr/>
    </dgm:pt>
    <dgm:pt modelId="{CB3CB56E-E91C-4710-B06D-0C1A710BEE30}" type="pres">
      <dgm:prSet presAssocID="{A7A503C1-2492-4685-A007-A7D493339F8B}" presName="compNode" presStyleCnt="0"/>
      <dgm:spPr/>
    </dgm:pt>
    <dgm:pt modelId="{A5580389-4A59-4561-A16E-CD1BEA8D930D}" type="pres">
      <dgm:prSet presAssocID="{A7A503C1-2492-4685-A007-A7D493339F8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ngranajes"/>
        </a:ext>
      </dgm:extLst>
    </dgm:pt>
    <dgm:pt modelId="{644842E9-DA8F-4D38-935D-88E5D85CEAB1}" type="pres">
      <dgm:prSet presAssocID="{A7A503C1-2492-4685-A007-A7D493339F8B}" presName="iconSpace" presStyleCnt="0"/>
      <dgm:spPr/>
    </dgm:pt>
    <dgm:pt modelId="{4D5EFFB7-6438-4B1D-9BA9-E0A20EB818E6}" type="pres">
      <dgm:prSet presAssocID="{A7A503C1-2492-4685-A007-A7D493339F8B}" presName="parTx" presStyleLbl="revTx" presStyleIdx="4" presStyleCnt="6">
        <dgm:presLayoutVars>
          <dgm:chMax val="0"/>
          <dgm:chPref val="0"/>
        </dgm:presLayoutVars>
      </dgm:prSet>
      <dgm:spPr/>
    </dgm:pt>
    <dgm:pt modelId="{1607FA1F-D3D6-41DC-94B1-20F849120A67}" type="pres">
      <dgm:prSet presAssocID="{A7A503C1-2492-4685-A007-A7D493339F8B}" presName="txSpace" presStyleCnt="0"/>
      <dgm:spPr/>
    </dgm:pt>
    <dgm:pt modelId="{8D4F65C4-0432-499E-A537-47308BB03E2B}" type="pres">
      <dgm:prSet presAssocID="{A7A503C1-2492-4685-A007-A7D493339F8B}" presName="desTx" presStyleLbl="revTx" presStyleIdx="5" presStyleCnt="6">
        <dgm:presLayoutVars/>
      </dgm:prSet>
      <dgm:spPr/>
    </dgm:pt>
  </dgm:ptLst>
  <dgm:cxnLst>
    <dgm:cxn modelId="{A677470B-430A-42F3-87FF-B90E9954AE92}" type="presOf" srcId="{4E92879C-4D46-4266-B697-B599EA60AA1E}" destId="{7D351B02-7792-4F92-B38F-A477FDF81D2F}" srcOrd="0" destOrd="1" presId="urn:microsoft.com/office/officeart/2018/2/layout/IconLabelDescriptionList"/>
    <dgm:cxn modelId="{7A94D212-C0F0-46C1-86C0-CD84AA6F4FCC}" srcId="{4373118F-91C8-48A3-B8FA-07C94341DD94}" destId="{A69CB87A-8679-4056-B47F-C9B8895B2BFC}" srcOrd="0" destOrd="0" parTransId="{DFA67447-B445-484B-A522-76A79E34059F}" sibTransId="{D0AF30A5-0E6F-4D0A-9CCE-653719BE148D}"/>
    <dgm:cxn modelId="{E4E3B51D-51CA-4F76-84AB-D4D4A0E6EA0B}" srcId="{A69CB87A-8679-4056-B47F-C9B8895B2BFC}" destId="{1EF367CE-665E-4760-9623-DC926C4F6AF3}" srcOrd="0" destOrd="0" parTransId="{48D24E45-3949-4AA6-AD4E-3E70FF4732ED}" sibTransId="{5C172502-EA34-47D6-A558-3C44E327B6DA}"/>
    <dgm:cxn modelId="{2182802C-6838-4D95-802F-BC472BDBAF17}" type="presOf" srcId="{8D21CFF4-901C-4E7C-97A2-0816D54E5C54}" destId="{212997B6-2370-46DB-9485-96BC4087B0E9}" srcOrd="0" destOrd="0" presId="urn:microsoft.com/office/officeart/2018/2/layout/IconLabelDescriptionList"/>
    <dgm:cxn modelId="{94717E35-E800-479F-9168-24163D1DAAFB}" type="presOf" srcId="{ABA73015-7FD6-4A32-849A-13EEC506F59C}" destId="{8D4F65C4-0432-499E-A537-47308BB03E2B}" srcOrd="0" destOrd="1" presId="urn:microsoft.com/office/officeart/2018/2/layout/IconLabelDescriptionList"/>
    <dgm:cxn modelId="{CD89B077-4EC6-4F19-89A2-3654365DD83A}" srcId="{4373118F-91C8-48A3-B8FA-07C94341DD94}" destId="{8D21CFF4-901C-4E7C-97A2-0816D54E5C54}" srcOrd="1" destOrd="0" parTransId="{E357BE0E-97CE-47E8-9FA8-0307CB8F6820}" sibTransId="{7E4C353D-6951-4766-B1A5-025D72FB58B2}"/>
    <dgm:cxn modelId="{185C3E81-F85C-40EF-8F0F-909B541253C8}" type="presOf" srcId="{28BB2AFD-49F7-4E70-90EB-FF2BB31DF2D0}" destId="{7D351B02-7792-4F92-B38F-A477FDF81D2F}" srcOrd="0" destOrd="0" presId="urn:microsoft.com/office/officeart/2018/2/layout/IconLabelDescriptionList"/>
    <dgm:cxn modelId="{BA196A8C-C6A8-4CFA-94E0-43899C8D1870}" srcId="{8D21CFF4-901C-4E7C-97A2-0816D54E5C54}" destId="{28BB2AFD-49F7-4E70-90EB-FF2BB31DF2D0}" srcOrd="0" destOrd="0" parTransId="{58FA7701-D84C-4950-9A82-ED1A00FA392E}" sibTransId="{9D8A1445-5248-43F3-B49A-DABD88619892}"/>
    <dgm:cxn modelId="{F45FB08D-09C4-4FF7-8F5B-E4D8C73A7059}" srcId="{A7A503C1-2492-4685-A007-A7D493339F8B}" destId="{386506F2-D659-4A22-8198-F21C18CDEE46}" srcOrd="0" destOrd="0" parTransId="{77264E05-19DB-45CA-BBDA-B93AFC1E156F}" sibTransId="{00F9F0CC-C701-425B-98D8-E18CA49B1508}"/>
    <dgm:cxn modelId="{440E0795-FFF4-4FF1-BEBC-645A62B32284}" srcId="{8D21CFF4-901C-4E7C-97A2-0816D54E5C54}" destId="{4E92879C-4D46-4266-B697-B599EA60AA1E}" srcOrd="1" destOrd="0" parTransId="{0708FBBD-5014-4BF6-8EA9-3D70F2AA4FB9}" sibTransId="{0CB070E2-7146-4B94-8E17-6537DFCAE92E}"/>
    <dgm:cxn modelId="{8A294B95-42BD-4829-8EED-5C8E687C39A2}" srcId="{A7A503C1-2492-4685-A007-A7D493339F8B}" destId="{ABA73015-7FD6-4A32-849A-13EEC506F59C}" srcOrd="1" destOrd="0" parTransId="{AACE98F9-4CFD-4F09-A200-F0C6A45039CA}" sibTransId="{934429A7-32BE-46E7-90DD-3BB34B3762C2}"/>
    <dgm:cxn modelId="{3BB2D39F-6021-42B7-AF50-121E968858DB}" srcId="{A69CB87A-8679-4056-B47F-C9B8895B2BFC}" destId="{72F52746-3AD5-4C38-8904-99C91002324F}" srcOrd="1" destOrd="0" parTransId="{10A9287D-1442-4E00-B9DB-8F8A06DFCEB4}" sibTransId="{F0CE4304-94C0-4FC3-B6AB-682B2202CA61}"/>
    <dgm:cxn modelId="{34C1ECA4-5C01-4BF6-88A7-7CE7543CF84D}" type="presOf" srcId="{A69CB87A-8679-4056-B47F-C9B8895B2BFC}" destId="{BCBAB63E-B0D9-4DA4-BDC1-FD4A1A91F715}" srcOrd="0" destOrd="0" presId="urn:microsoft.com/office/officeart/2018/2/layout/IconLabelDescriptionList"/>
    <dgm:cxn modelId="{B72070B0-22E5-49CA-8781-310D6429768D}" srcId="{4373118F-91C8-48A3-B8FA-07C94341DD94}" destId="{A7A503C1-2492-4685-A007-A7D493339F8B}" srcOrd="2" destOrd="0" parTransId="{CADBB9FA-1645-4A13-BBC5-EC52FFAE4A5C}" sibTransId="{479247F7-EB0A-48D6-80B3-44BF16B6EB99}"/>
    <dgm:cxn modelId="{8A470FBC-5FE2-4691-B03C-F9ECC12A488A}" type="presOf" srcId="{72F52746-3AD5-4C38-8904-99C91002324F}" destId="{D140B994-6045-4D7C-8E40-ED45CC307F91}" srcOrd="0" destOrd="1" presId="urn:microsoft.com/office/officeart/2018/2/layout/IconLabelDescriptionList"/>
    <dgm:cxn modelId="{AD724CD8-7C3B-4035-AEFC-27EEE182EF5F}" type="presOf" srcId="{A7A503C1-2492-4685-A007-A7D493339F8B}" destId="{4D5EFFB7-6438-4B1D-9BA9-E0A20EB818E6}" srcOrd="0" destOrd="0" presId="urn:microsoft.com/office/officeart/2018/2/layout/IconLabelDescriptionList"/>
    <dgm:cxn modelId="{1CF078DA-EFFB-42AA-950A-002EAC69AC9C}" type="presOf" srcId="{386506F2-D659-4A22-8198-F21C18CDEE46}" destId="{8D4F65C4-0432-499E-A537-47308BB03E2B}" srcOrd="0" destOrd="0" presId="urn:microsoft.com/office/officeart/2018/2/layout/IconLabelDescriptionList"/>
    <dgm:cxn modelId="{31D99AE3-2455-4D51-B94B-C29E8873CD6C}" type="presOf" srcId="{1EF367CE-665E-4760-9623-DC926C4F6AF3}" destId="{D140B994-6045-4D7C-8E40-ED45CC307F91}" srcOrd="0" destOrd="0" presId="urn:microsoft.com/office/officeart/2018/2/layout/IconLabelDescriptionList"/>
    <dgm:cxn modelId="{4839F4F3-F684-432A-B100-D3D4829EBB92}" type="presOf" srcId="{4373118F-91C8-48A3-B8FA-07C94341DD94}" destId="{BE4FE1BA-264F-44F1-A219-14002B62E512}" srcOrd="0" destOrd="0" presId="urn:microsoft.com/office/officeart/2018/2/layout/IconLabelDescriptionList"/>
    <dgm:cxn modelId="{C9989986-4043-4D08-B28D-CF5625F344C8}" type="presParOf" srcId="{BE4FE1BA-264F-44F1-A219-14002B62E512}" destId="{0233ECB9-FDFD-4DB0-B69D-AACE6B6B5B75}" srcOrd="0" destOrd="0" presId="urn:microsoft.com/office/officeart/2018/2/layout/IconLabelDescriptionList"/>
    <dgm:cxn modelId="{B33B040D-2F51-43C8-B727-56ED987D38F2}" type="presParOf" srcId="{0233ECB9-FDFD-4DB0-B69D-AACE6B6B5B75}" destId="{320BCC7B-1568-46C3-BF31-E85859578FEE}" srcOrd="0" destOrd="0" presId="urn:microsoft.com/office/officeart/2018/2/layout/IconLabelDescriptionList"/>
    <dgm:cxn modelId="{AFF66B48-61A2-4892-901C-5EE4F31FFB68}" type="presParOf" srcId="{0233ECB9-FDFD-4DB0-B69D-AACE6B6B5B75}" destId="{3D7C5FC7-EF28-4614-B420-6F1483AD4A2C}" srcOrd="1" destOrd="0" presId="urn:microsoft.com/office/officeart/2018/2/layout/IconLabelDescriptionList"/>
    <dgm:cxn modelId="{FC7E9165-8E82-4638-8C9E-9EE2EA7C28B5}" type="presParOf" srcId="{0233ECB9-FDFD-4DB0-B69D-AACE6B6B5B75}" destId="{BCBAB63E-B0D9-4DA4-BDC1-FD4A1A91F715}" srcOrd="2" destOrd="0" presId="urn:microsoft.com/office/officeart/2018/2/layout/IconLabelDescriptionList"/>
    <dgm:cxn modelId="{CCD94BCE-7929-4E77-AB6F-EC2298C54D9D}" type="presParOf" srcId="{0233ECB9-FDFD-4DB0-B69D-AACE6B6B5B75}" destId="{5B7C38EB-B483-4AAD-BE5A-36117AC66690}" srcOrd="3" destOrd="0" presId="urn:microsoft.com/office/officeart/2018/2/layout/IconLabelDescriptionList"/>
    <dgm:cxn modelId="{958E11FC-FC95-4763-8F0C-C488B1AD2DA2}" type="presParOf" srcId="{0233ECB9-FDFD-4DB0-B69D-AACE6B6B5B75}" destId="{D140B994-6045-4D7C-8E40-ED45CC307F91}" srcOrd="4" destOrd="0" presId="urn:microsoft.com/office/officeart/2018/2/layout/IconLabelDescriptionList"/>
    <dgm:cxn modelId="{B7478918-8F6E-40DD-BBF9-30ABFBBF425B}" type="presParOf" srcId="{BE4FE1BA-264F-44F1-A219-14002B62E512}" destId="{C1029707-0EE5-4E43-AF0A-CA297D68FCE3}" srcOrd="1" destOrd="0" presId="urn:microsoft.com/office/officeart/2018/2/layout/IconLabelDescriptionList"/>
    <dgm:cxn modelId="{BAE6B4A4-2B5D-498B-B388-2FDC47495CFE}" type="presParOf" srcId="{BE4FE1BA-264F-44F1-A219-14002B62E512}" destId="{FB45EDB7-6D1C-4C39-BF9A-CBDDC857AB12}" srcOrd="2" destOrd="0" presId="urn:microsoft.com/office/officeart/2018/2/layout/IconLabelDescriptionList"/>
    <dgm:cxn modelId="{DD6494F2-3C55-4E5B-8BFC-22441DE8D093}" type="presParOf" srcId="{FB45EDB7-6D1C-4C39-BF9A-CBDDC857AB12}" destId="{499C59F3-5AF1-46D9-8A27-7977299612E9}" srcOrd="0" destOrd="0" presId="urn:microsoft.com/office/officeart/2018/2/layout/IconLabelDescriptionList"/>
    <dgm:cxn modelId="{9BD91F10-B055-46D6-A86E-4D2B7253485A}" type="presParOf" srcId="{FB45EDB7-6D1C-4C39-BF9A-CBDDC857AB12}" destId="{7A5C20E0-0192-4FAA-9827-7DF361204C40}" srcOrd="1" destOrd="0" presId="urn:microsoft.com/office/officeart/2018/2/layout/IconLabelDescriptionList"/>
    <dgm:cxn modelId="{13D004C3-E34B-4702-A8AC-B02C162A7966}" type="presParOf" srcId="{FB45EDB7-6D1C-4C39-BF9A-CBDDC857AB12}" destId="{212997B6-2370-46DB-9485-96BC4087B0E9}" srcOrd="2" destOrd="0" presId="urn:microsoft.com/office/officeart/2018/2/layout/IconLabelDescriptionList"/>
    <dgm:cxn modelId="{FFDBDE01-9AB1-4E48-909C-CA77F31AC288}" type="presParOf" srcId="{FB45EDB7-6D1C-4C39-BF9A-CBDDC857AB12}" destId="{88E9E2E5-D05C-4C9A-A457-B0376D8ABA89}" srcOrd="3" destOrd="0" presId="urn:microsoft.com/office/officeart/2018/2/layout/IconLabelDescriptionList"/>
    <dgm:cxn modelId="{0977EE3F-458C-4464-8483-C4EB0595BFA8}" type="presParOf" srcId="{FB45EDB7-6D1C-4C39-BF9A-CBDDC857AB12}" destId="{7D351B02-7792-4F92-B38F-A477FDF81D2F}" srcOrd="4" destOrd="0" presId="urn:microsoft.com/office/officeart/2018/2/layout/IconLabelDescriptionList"/>
    <dgm:cxn modelId="{8479B034-3666-4216-B9D9-F61DE7419DFF}" type="presParOf" srcId="{BE4FE1BA-264F-44F1-A219-14002B62E512}" destId="{19E33ECF-42DB-49CE-B26B-AACE7B11ACA6}" srcOrd="3" destOrd="0" presId="urn:microsoft.com/office/officeart/2018/2/layout/IconLabelDescriptionList"/>
    <dgm:cxn modelId="{963171B1-408F-4BD4-B07D-EE0AB7CD9A15}" type="presParOf" srcId="{BE4FE1BA-264F-44F1-A219-14002B62E512}" destId="{CB3CB56E-E91C-4710-B06D-0C1A710BEE30}" srcOrd="4" destOrd="0" presId="urn:microsoft.com/office/officeart/2018/2/layout/IconLabelDescriptionList"/>
    <dgm:cxn modelId="{7549CF08-C8F6-44C9-9F78-0852748860B7}" type="presParOf" srcId="{CB3CB56E-E91C-4710-B06D-0C1A710BEE30}" destId="{A5580389-4A59-4561-A16E-CD1BEA8D930D}" srcOrd="0" destOrd="0" presId="urn:microsoft.com/office/officeart/2018/2/layout/IconLabelDescriptionList"/>
    <dgm:cxn modelId="{583FEF33-6043-4D0F-A7F9-0DD7A18127F8}" type="presParOf" srcId="{CB3CB56E-E91C-4710-B06D-0C1A710BEE30}" destId="{644842E9-DA8F-4D38-935D-88E5D85CEAB1}" srcOrd="1" destOrd="0" presId="urn:microsoft.com/office/officeart/2018/2/layout/IconLabelDescriptionList"/>
    <dgm:cxn modelId="{7C37C94C-B149-49F7-A137-F48EEE3DB0E9}" type="presParOf" srcId="{CB3CB56E-E91C-4710-B06D-0C1A710BEE30}" destId="{4D5EFFB7-6438-4B1D-9BA9-E0A20EB818E6}" srcOrd="2" destOrd="0" presId="urn:microsoft.com/office/officeart/2018/2/layout/IconLabelDescriptionList"/>
    <dgm:cxn modelId="{10B4B6DA-9F46-4F6B-9296-03DC5734B669}" type="presParOf" srcId="{CB3CB56E-E91C-4710-B06D-0C1A710BEE30}" destId="{1607FA1F-D3D6-41DC-94B1-20F849120A67}" srcOrd="3" destOrd="0" presId="urn:microsoft.com/office/officeart/2018/2/layout/IconLabelDescriptionList"/>
    <dgm:cxn modelId="{959091C6-2D03-4065-817B-4B477836F31F}" type="presParOf" srcId="{CB3CB56E-E91C-4710-B06D-0C1A710BEE30}" destId="{8D4F65C4-0432-499E-A537-47308BB03E2B}"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E21946-DA6C-4F78-A4FE-243A1F75B081}"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5D0E2783-CEF1-4BBB-B5DA-8B9F5B8D1A2B}">
      <dgm:prSet/>
      <dgm:spPr/>
      <dgm:t>
        <a:bodyPr/>
        <a:lstStyle/>
        <a:p>
          <a:pPr>
            <a:lnSpc>
              <a:spcPct val="100000"/>
            </a:lnSpc>
            <a:defRPr b="1"/>
          </a:pPr>
          <a:r>
            <a:rPr lang="en-US" b="1" dirty="0">
              <a:latin typeface="+mn-lt"/>
              <a:cs typeface="Times New Roman" panose="02020603050405020304" pitchFamily="18" charset="0"/>
            </a:rPr>
            <a:t>Digital Civic Technology Platforms:</a:t>
          </a:r>
          <a:endParaRPr lang="en-US" dirty="0">
            <a:latin typeface="+mn-lt"/>
            <a:cs typeface="Times New Roman" panose="02020603050405020304" pitchFamily="18" charset="0"/>
          </a:endParaRPr>
        </a:p>
      </dgm:t>
    </dgm:pt>
    <dgm:pt modelId="{8B2E3454-72CC-4AD7-BE4B-C8F88AF5EF7D}" type="parTrans" cxnId="{DE12215A-138A-4874-B92C-A0B7A3369A82}">
      <dgm:prSet/>
      <dgm:spPr/>
      <dgm:t>
        <a:bodyPr/>
        <a:lstStyle/>
        <a:p>
          <a:endParaRPr lang="en-US"/>
        </a:p>
      </dgm:t>
    </dgm:pt>
    <dgm:pt modelId="{47B40D46-7A72-4AA8-AF58-1A5AFEC271AC}" type="sibTrans" cxnId="{DE12215A-138A-4874-B92C-A0B7A3369A82}">
      <dgm:prSet/>
      <dgm:spPr/>
      <dgm:t>
        <a:bodyPr/>
        <a:lstStyle/>
        <a:p>
          <a:endParaRPr lang="en-US"/>
        </a:p>
      </dgm:t>
    </dgm:pt>
    <dgm:pt modelId="{32895756-5513-4A3E-9F99-A3A573710B26}">
      <dgm:prSet custT="1"/>
      <dgm:spPr/>
      <dgm:t>
        <a:bodyPr/>
        <a:lstStyle/>
        <a:p>
          <a:pPr>
            <a:lnSpc>
              <a:spcPct val="100000"/>
            </a:lnSpc>
          </a:pPr>
          <a:r>
            <a:rPr lang="en-US" sz="1300" dirty="0">
              <a:latin typeface="+mn-lt"/>
              <a:cs typeface="Times New Roman" panose="02020603050405020304" pitchFamily="18" charset="0"/>
            </a:rPr>
            <a:t>These tools facilitate greater inclusiveness and transparency in the policymaking process, allowing broader and more diverse community engagement.</a:t>
          </a:r>
        </a:p>
      </dgm:t>
    </dgm:pt>
    <dgm:pt modelId="{C79CF585-6614-472D-9F44-24A97EF4ACE0}" type="parTrans" cxnId="{3BB6DBCA-1518-4F47-957C-F3581AF19FA2}">
      <dgm:prSet/>
      <dgm:spPr/>
      <dgm:t>
        <a:bodyPr/>
        <a:lstStyle/>
        <a:p>
          <a:endParaRPr lang="en-US"/>
        </a:p>
      </dgm:t>
    </dgm:pt>
    <dgm:pt modelId="{2E7CE145-78A8-4F91-984A-A0625E067BBE}" type="sibTrans" cxnId="{3BB6DBCA-1518-4F47-957C-F3581AF19FA2}">
      <dgm:prSet/>
      <dgm:spPr/>
      <dgm:t>
        <a:bodyPr/>
        <a:lstStyle/>
        <a:p>
          <a:endParaRPr lang="en-US"/>
        </a:p>
      </dgm:t>
    </dgm:pt>
    <dgm:pt modelId="{85F88BDB-A35D-47C2-8998-DF80BB8DF0AA}">
      <dgm:prSet custT="1"/>
      <dgm:spPr/>
      <dgm:t>
        <a:bodyPr/>
        <a:lstStyle/>
        <a:p>
          <a:pPr>
            <a:lnSpc>
              <a:spcPct val="100000"/>
            </a:lnSpc>
          </a:pPr>
          <a:r>
            <a:rPr lang="en-US" sz="1300" dirty="0">
              <a:latin typeface="+mn-lt"/>
              <a:cs typeface="Times New Roman" panose="02020603050405020304" pitchFamily="18" charset="0"/>
            </a:rPr>
            <a:t>Civic tech platforms offer interactive forums, surveys, and consultation mechanisms to capture public opinion and prioritize community-driven issues.</a:t>
          </a:r>
        </a:p>
      </dgm:t>
    </dgm:pt>
    <dgm:pt modelId="{3D5DDA89-CD48-448A-8250-653D02964F58}" type="parTrans" cxnId="{D9700545-FB9F-4C60-978D-4123052A9069}">
      <dgm:prSet/>
      <dgm:spPr/>
      <dgm:t>
        <a:bodyPr/>
        <a:lstStyle/>
        <a:p>
          <a:endParaRPr lang="en-US"/>
        </a:p>
      </dgm:t>
    </dgm:pt>
    <dgm:pt modelId="{D918FE79-ADD3-4078-8B3C-7B8B1279ADA3}" type="sibTrans" cxnId="{D9700545-FB9F-4C60-978D-4123052A9069}">
      <dgm:prSet/>
      <dgm:spPr/>
      <dgm:t>
        <a:bodyPr/>
        <a:lstStyle/>
        <a:p>
          <a:endParaRPr lang="en-US"/>
        </a:p>
      </dgm:t>
    </dgm:pt>
    <dgm:pt modelId="{D5A8095F-B502-42BA-8055-1C68A5794B23}">
      <dgm:prSet/>
      <dgm:spPr/>
      <dgm:t>
        <a:bodyPr/>
        <a:lstStyle/>
        <a:p>
          <a:pPr>
            <a:lnSpc>
              <a:spcPct val="100000"/>
            </a:lnSpc>
            <a:defRPr b="1"/>
          </a:pPr>
          <a:r>
            <a:rPr lang="en-US" b="1" dirty="0">
              <a:latin typeface="+mn-lt"/>
              <a:cs typeface="Times New Roman" panose="02020603050405020304" pitchFamily="18" charset="0"/>
            </a:rPr>
            <a:t>Enhanced Government Responsiveness:</a:t>
          </a:r>
          <a:endParaRPr lang="en-US" dirty="0">
            <a:latin typeface="+mn-lt"/>
            <a:cs typeface="Times New Roman" panose="02020603050405020304" pitchFamily="18" charset="0"/>
          </a:endParaRPr>
        </a:p>
      </dgm:t>
    </dgm:pt>
    <dgm:pt modelId="{8616B525-EEE2-47AD-8B14-EC1D851AA66B}" type="parTrans" cxnId="{91CBD634-202A-49B1-BDF0-ABE68AA546B5}">
      <dgm:prSet/>
      <dgm:spPr/>
      <dgm:t>
        <a:bodyPr/>
        <a:lstStyle/>
        <a:p>
          <a:endParaRPr lang="en-US"/>
        </a:p>
      </dgm:t>
    </dgm:pt>
    <dgm:pt modelId="{5598A2AA-5B22-48D6-AD6E-D6C0DEBCBC6D}" type="sibTrans" cxnId="{91CBD634-202A-49B1-BDF0-ABE68AA546B5}">
      <dgm:prSet/>
      <dgm:spPr/>
      <dgm:t>
        <a:bodyPr/>
        <a:lstStyle/>
        <a:p>
          <a:endParaRPr lang="en-US"/>
        </a:p>
      </dgm:t>
    </dgm:pt>
    <dgm:pt modelId="{84377397-1B2D-4512-A102-B19E0E186364}">
      <dgm:prSet custT="1"/>
      <dgm:spPr/>
      <dgm:t>
        <a:bodyPr/>
        <a:lstStyle/>
        <a:p>
          <a:pPr>
            <a:lnSpc>
              <a:spcPct val="100000"/>
            </a:lnSpc>
          </a:pPr>
          <a:r>
            <a:rPr lang="en-US" sz="1300" dirty="0">
              <a:latin typeface="+mn-lt"/>
              <a:cs typeface="Times New Roman" panose="02020603050405020304" pitchFamily="18" charset="0"/>
            </a:rPr>
            <a:t>E-participation platforms enable governments to quickly and effectively gauge community sentiments, ensuring timely responses to citizen concerns and suggestions.</a:t>
          </a:r>
        </a:p>
      </dgm:t>
    </dgm:pt>
    <dgm:pt modelId="{156D1B81-42A8-47C2-8380-99FE177399B0}" type="parTrans" cxnId="{F98A2811-ACDB-4C4D-835C-A3B9E98F5630}">
      <dgm:prSet/>
      <dgm:spPr/>
      <dgm:t>
        <a:bodyPr/>
        <a:lstStyle/>
        <a:p>
          <a:endParaRPr lang="en-US"/>
        </a:p>
      </dgm:t>
    </dgm:pt>
    <dgm:pt modelId="{8B20FC3F-2EC0-485B-B707-97A7251797A1}" type="sibTrans" cxnId="{F98A2811-ACDB-4C4D-835C-A3B9E98F5630}">
      <dgm:prSet/>
      <dgm:spPr/>
      <dgm:t>
        <a:bodyPr/>
        <a:lstStyle/>
        <a:p>
          <a:endParaRPr lang="en-US"/>
        </a:p>
      </dgm:t>
    </dgm:pt>
    <dgm:pt modelId="{0F879598-5AD5-441B-AB29-29A91D297BB1}">
      <dgm:prSet custT="1"/>
      <dgm:spPr/>
      <dgm:t>
        <a:bodyPr/>
        <a:lstStyle/>
        <a:p>
          <a:pPr>
            <a:lnSpc>
              <a:spcPct val="100000"/>
            </a:lnSpc>
          </a:pPr>
          <a:r>
            <a:rPr lang="en-US" sz="1300" dirty="0">
              <a:latin typeface="+mn-lt"/>
              <a:cs typeface="Times New Roman" panose="02020603050405020304" pitchFamily="18" charset="0"/>
            </a:rPr>
            <a:t>Real-time feedback mechanisms support dynamic policy adjustments and help align governmental actions with citizen expectations.</a:t>
          </a:r>
        </a:p>
      </dgm:t>
    </dgm:pt>
    <dgm:pt modelId="{C1921F08-1E2A-46BF-9119-AAE2C1F6E27D}" type="parTrans" cxnId="{2E053DC5-C21F-4CE1-9914-D1A7C54FBC86}">
      <dgm:prSet/>
      <dgm:spPr/>
      <dgm:t>
        <a:bodyPr/>
        <a:lstStyle/>
        <a:p>
          <a:endParaRPr lang="en-US"/>
        </a:p>
      </dgm:t>
    </dgm:pt>
    <dgm:pt modelId="{1288D319-4B8B-4AB5-B2B1-106FC5E973A2}" type="sibTrans" cxnId="{2E053DC5-C21F-4CE1-9914-D1A7C54FBC86}">
      <dgm:prSet/>
      <dgm:spPr/>
      <dgm:t>
        <a:bodyPr/>
        <a:lstStyle/>
        <a:p>
          <a:endParaRPr lang="en-US"/>
        </a:p>
      </dgm:t>
    </dgm:pt>
    <dgm:pt modelId="{EF014CF3-045C-4686-89FE-E10F9AA42406}">
      <dgm:prSet/>
      <dgm:spPr/>
      <dgm:t>
        <a:bodyPr/>
        <a:lstStyle/>
        <a:p>
          <a:pPr>
            <a:lnSpc>
              <a:spcPct val="100000"/>
            </a:lnSpc>
            <a:defRPr b="1"/>
          </a:pPr>
          <a:r>
            <a:rPr lang="en-US" b="1" dirty="0">
              <a:latin typeface="+mn-lt"/>
              <a:cs typeface="Times New Roman" panose="02020603050405020304" pitchFamily="18" charset="0"/>
            </a:rPr>
            <a:t>Strengthened Civic Engagement:</a:t>
          </a:r>
          <a:endParaRPr lang="en-US" dirty="0">
            <a:latin typeface="+mn-lt"/>
            <a:cs typeface="Times New Roman" panose="02020603050405020304" pitchFamily="18" charset="0"/>
          </a:endParaRPr>
        </a:p>
      </dgm:t>
    </dgm:pt>
    <dgm:pt modelId="{7D4CD7D8-15EB-4BB1-BB60-7065C7C6D48D}" type="parTrans" cxnId="{3012831B-75DA-47FE-8E26-D17235B30C74}">
      <dgm:prSet/>
      <dgm:spPr/>
      <dgm:t>
        <a:bodyPr/>
        <a:lstStyle/>
        <a:p>
          <a:endParaRPr lang="en-US"/>
        </a:p>
      </dgm:t>
    </dgm:pt>
    <dgm:pt modelId="{908FD937-1B84-40F2-9096-4E8AF2B6CC57}" type="sibTrans" cxnId="{3012831B-75DA-47FE-8E26-D17235B30C74}">
      <dgm:prSet/>
      <dgm:spPr/>
      <dgm:t>
        <a:bodyPr/>
        <a:lstStyle/>
        <a:p>
          <a:endParaRPr lang="en-US"/>
        </a:p>
      </dgm:t>
    </dgm:pt>
    <dgm:pt modelId="{2CB87D7F-6D80-4A29-A56C-CE7405A8D553}">
      <dgm:prSet custT="1"/>
      <dgm:spPr/>
      <dgm:t>
        <a:bodyPr/>
        <a:lstStyle/>
        <a:p>
          <a:pPr>
            <a:lnSpc>
              <a:spcPct val="100000"/>
            </a:lnSpc>
          </a:pPr>
          <a:r>
            <a:rPr lang="en-US" sz="1300" dirty="0">
              <a:latin typeface="+mn-lt"/>
              <a:cs typeface="Times New Roman" panose="02020603050405020304" pitchFamily="18" charset="0"/>
            </a:rPr>
            <a:t>Digital participation tools empower citizens, promoting active engagement and fostering stronger democratic participation.</a:t>
          </a:r>
        </a:p>
      </dgm:t>
    </dgm:pt>
    <dgm:pt modelId="{5BE61940-592E-4669-A6FE-F748749F199D}" type="parTrans" cxnId="{1EB4AF9A-92E1-490E-88AE-77FBC45D27D1}">
      <dgm:prSet/>
      <dgm:spPr/>
      <dgm:t>
        <a:bodyPr/>
        <a:lstStyle/>
        <a:p>
          <a:endParaRPr lang="en-US"/>
        </a:p>
      </dgm:t>
    </dgm:pt>
    <dgm:pt modelId="{E7C4E5B0-F9FA-4B2E-B9C7-1BBCF9DD6B2F}" type="sibTrans" cxnId="{1EB4AF9A-92E1-490E-88AE-77FBC45D27D1}">
      <dgm:prSet/>
      <dgm:spPr/>
      <dgm:t>
        <a:bodyPr/>
        <a:lstStyle/>
        <a:p>
          <a:endParaRPr lang="en-US"/>
        </a:p>
      </dgm:t>
    </dgm:pt>
    <dgm:pt modelId="{B41DC46E-280F-490B-9CC7-81BCD7643532}">
      <dgm:prSet custT="1"/>
      <dgm:spPr/>
      <dgm:t>
        <a:bodyPr/>
        <a:lstStyle/>
        <a:p>
          <a:pPr>
            <a:lnSpc>
              <a:spcPct val="100000"/>
            </a:lnSpc>
          </a:pPr>
          <a:r>
            <a:rPr lang="en-US" sz="1300" dirty="0">
              <a:latin typeface="+mn-lt"/>
              <a:cs typeface="Times New Roman" panose="02020603050405020304" pitchFamily="18" charset="0"/>
            </a:rPr>
            <a:t>By breaking down traditional barriers to engagement, these platforms encourage continuous dialogue and collaboration between citizens and policymakers.</a:t>
          </a:r>
        </a:p>
      </dgm:t>
    </dgm:pt>
    <dgm:pt modelId="{9A6036F3-2FC1-4602-8B1E-3AA6D989FBD5}" type="parTrans" cxnId="{B4682B8F-93F9-4C05-BDB8-18C21373BFE4}">
      <dgm:prSet/>
      <dgm:spPr/>
      <dgm:t>
        <a:bodyPr/>
        <a:lstStyle/>
        <a:p>
          <a:endParaRPr lang="en-US"/>
        </a:p>
      </dgm:t>
    </dgm:pt>
    <dgm:pt modelId="{EB2B7126-44F2-47A0-A369-B2823A75F4F4}" type="sibTrans" cxnId="{B4682B8F-93F9-4C05-BDB8-18C21373BFE4}">
      <dgm:prSet/>
      <dgm:spPr/>
      <dgm:t>
        <a:bodyPr/>
        <a:lstStyle/>
        <a:p>
          <a:endParaRPr lang="en-US"/>
        </a:p>
      </dgm:t>
    </dgm:pt>
    <dgm:pt modelId="{635FF30B-02C0-4B4D-8EA4-F7D3DBE75339}" type="pres">
      <dgm:prSet presAssocID="{D5E21946-DA6C-4F78-A4FE-243A1F75B081}" presName="root" presStyleCnt="0">
        <dgm:presLayoutVars>
          <dgm:dir/>
          <dgm:resizeHandles val="exact"/>
        </dgm:presLayoutVars>
      </dgm:prSet>
      <dgm:spPr/>
    </dgm:pt>
    <dgm:pt modelId="{8708D349-6A5B-4074-A275-56FEB008B6F9}" type="pres">
      <dgm:prSet presAssocID="{5D0E2783-CEF1-4BBB-B5DA-8B9F5B8D1A2B}" presName="compNode" presStyleCnt="0"/>
      <dgm:spPr/>
    </dgm:pt>
    <dgm:pt modelId="{3DF0F0C7-DD06-4F72-9DA9-21E3E0FA4103}" type="pres">
      <dgm:prSet presAssocID="{5D0E2783-CEF1-4BBB-B5DA-8B9F5B8D1A2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co"/>
        </a:ext>
      </dgm:extLst>
    </dgm:pt>
    <dgm:pt modelId="{6A7FC2BF-3503-4C70-A7B8-9E3F9DEAF4AB}" type="pres">
      <dgm:prSet presAssocID="{5D0E2783-CEF1-4BBB-B5DA-8B9F5B8D1A2B}" presName="iconSpace" presStyleCnt="0"/>
      <dgm:spPr/>
    </dgm:pt>
    <dgm:pt modelId="{6DFE9103-952D-4405-ABD4-CB67D6481C06}" type="pres">
      <dgm:prSet presAssocID="{5D0E2783-CEF1-4BBB-B5DA-8B9F5B8D1A2B}" presName="parTx" presStyleLbl="revTx" presStyleIdx="0" presStyleCnt="6">
        <dgm:presLayoutVars>
          <dgm:chMax val="0"/>
          <dgm:chPref val="0"/>
        </dgm:presLayoutVars>
      </dgm:prSet>
      <dgm:spPr/>
    </dgm:pt>
    <dgm:pt modelId="{666BFC68-47FF-4E91-AC69-90CB0DC94771}" type="pres">
      <dgm:prSet presAssocID="{5D0E2783-CEF1-4BBB-B5DA-8B9F5B8D1A2B}" presName="txSpace" presStyleCnt="0"/>
      <dgm:spPr/>
    </dgm:pt>
    <dgm:pt modelId="{B1184954-6176-4ADC-9A73-9FAB58132572}" type="pres">
      <dgm:prSet presAssocID="{5D0E2783-CEF1-4BBB-B5DA-8B9F5B8D1A2B}" presName="desTx" presStyleLbl="revTx" presStyleIdx="1" presStyleCnt="6">
        <dgm:presLayoutVars/>
      </dgm:prSet>
      <dgm:spPr/>
    </dgm:pt>
    <dgm:pt modelId="{59EC7809-1F1C-4563-A119-A60A8D4D7B47}" type="pres">
      <dgm:prSet presAssocID="{47B40D46-7A72-4AA8-AF58-1A5AFEC271AC}" presName="sibTrans" presStyleCnt="0"/>
      <dgm:spPr/>
    </dgm:pt>
    <dgm:pt modelId="{A5AA5A49-E47F-4370-AE45-ED48253091CE}" type="pres">
      <dgm:prSet presAssocID="{D5A8095F-B502-42BA-8055-1C68A5794B23}" presName="compNode" presStyleCnt="0"/>
      <dgm:spPr/>
    </dgm:pt>
    <dgm:pt modelId="{23B80A24-F9AC-42B9-91B3-AAAE62EB0693}" type="pres">
      <dgm:prSet presAssocID="{D5A8095F-B502-42BA-8055-1C68A5794B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gáfono"/>
        </a:ext>
      </dgm:extLst>
    </dgm:pt>
    <dgm:pt modelId="{C07DB66F-9E02-4719-A815-2E0CE665E436}" type="pres">
      <dgm:prSet presAssocID="{D5A8095F-B502-42BA-8055-1C68A5794B23}" presName="iconSpace" presStyleCnt="0"/>
      <dgm:spPr/>
    </dgm:pt>
    <dgm:pt modelId="{9A1150BB-3281-474E-92A9-D0F0F4A3106C}" type="pres">
      <dgm:prSet presAssocID="{D5A8095F-B502-42BA-8055-1C68A5794B23}" presName="parTx" presStyleLbl="revTx" presStyleIdx="2" presStyleCnt="6">
        <dgm:presLayoutVars>
          <dgm:chMax val="0"/>
          <dgm:chPref val="0"/>
        </dgm:presLayoutVars>
      </dgm:prSet>
      <dgm:spPr/>
    </dgm:pt>
    <dgm:pt modelId="{8583B373-A1A1-441A-B6B8-C74929556D18}" type="pres">
      <dgm:prSet presAssocID="{D5A8095F-B502-42BA-8055-1C68A5794B23}" presName="txSpace" presStyleCnt="0"/>
      <dgm:spPr/>
    </dgm:pt>
    <dgm:pt modelId="{7291DB1B-6332-473A-A6CE-2A823DD071DC}" type="pres">
      <dgm:prSet presAssocID="{D5A8095F-B502-42BA-8055-1C68A5794B23}" presName="desTx" presStyleLbl="revTx" presStyleIdx="3" presStyleCnt="6">
        <dgm:presLayoutVars/>
      </dgm:prSet>
      <dgm:spPr/>
    </dgm:pt>
    <dgm:pt modelId="{20428E5E-1058-46BC-BCD2-739F88F213BE}" type="pres">
      <dgm:prSet presAssocID="{5598A2AA-5B22-48D6-AD6E-D6C0DEBCBC6D}" presName="sibTrans" presStyleCnt="0"/>
      <dgm:spPr/>
    </dgm:pt>
    <dgm:pt modelId="{72F0D468-8B39-48B5-9AD0-0769A7115983}" type="pres">
      <dgm:prSet presAssocID="{EF014CF3-045C-4686-89FE-E10F9AA42406}" presName="compNode" presStyleCnt="0"/>
      <dgm:spPr/>
    </dgm:pt>
    <dgm:pt modelId="{A7B75FCC-AAE9-40EF-81DA-F7F8DE34AB5F}" type="pres">
      <dgm:prSet presAssocID="{EF014CF3-045C-4686-89FE-E10F9AA4240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upo"/>
        </a:ext>
      </dgm:extLst>
    </dgm:pt>
    <dgm:pt modelId="{283C06C0-F621-4F88-9BB4-8BF149A6FB6F}" type="pres">
      <dgm:prSet presAssocID="{EF014CF3-045C-4686-89FE-E10F9AA42406}" presName="iconSpace" presStyleCnt="0"/>
      <dgm:spPr/>
    </dgm:pt>
    <dgm:pt modelId="{8AC98816-0AF3-44A9-A3B5-27B8F7D50C39}" type="pres">
      <dgm:prSet presAssocID="{EF014CF3-045C-4686-89FE-E10F9AA42406}" presName="parTx" presStyleLbl="revTx" presStyleIdx="4" presStyleCnt="6">
        <dgm:presLayoutVars>
          <dgm:chMax val="0"/>
          <dgm:chPref val="0"/>
        </dgm:presLayoutVars>
      </dgm:prSet>
      <dgm:spPr/>
    </dgm:pt>
    <dgm:pt modelId="{D431686C-25DE-417C-9C94-DB2B5F196688}" type="pres">
      <dgm:prSet presAssocID="{EF014CF3-045C-4686-89FE-E10F9AA42406}" presName="txSpace" presStyleCnt="0"/>
      <dgm:spPr/>
    </dgm:pt>
    <dgm:pt modelId="{A322BD41-C577-4BBC-BA98-CD085FDD07BE}" type="pres">
      <dgm:prSet presAssocID="{EF014CF3-045C-4686-89FE-E10F9AA42406}" presName="desTx" presStyleLbl="revTx" presStyleIdx="5" presStyleCnt="6">
        <dgm:presLayoutVars/>
      </dgm:prSet>
      <dgm:spPr/>
    </dgm:pt>
  </dgm:ptLst>
  <dgm:cxnLst>
    <dgm:cxn modelId="{F98A2811-ACDB-4C4D-835C-A3B9E98F5630}" srcId="{D5A8095F-B502-42BA-8055-1C68A5794B23}" destId="{84377397-1B2D-4512-A102-B19E0E186364}" srcOrd="0" destOrd="0" parTransId="{156D1B81-42A8-47C2-8380-99FE177399B0}" sibTransId="{8B20FC3F-2EC0-485B-B707-97A7251797A1}"/>
    <dgm:cxn modelId="{3012831B-75DA-47FE-8E26-D17235B30C74}" srcId="{D5E21946-DA6C-4F78-A4FE-243A1F75B081}" destId="{EF014CF3-045C-4686-89FE-E10F9AA42406}" srcOrd="2" destOrd="0" parTransId="{7D4CD7D8-15EB-4BB1-BB60-7065C7C6D48D}" sibTransId="{908FD937-1B84-40F2-9096-4E8AF2B6CC57}"/>
    <dgm:cxn modelId="{84039F20-EFCE-40B1-B180-39BA4865BCB5}" type="presOf" srcId="{32895756-5513-4A3E-9F99-A3A573710B26}" destId="{B1184954-6176-4ADC-9A73-9FAB58132572}" srcOrd="0" destOrd="0" presId="urn:microsoft.com/office/officeart/2018/2/layout/IconLabelDescriptionList"/>
    <dgm:cxn modelId="{91CBD634-202A-49B1-BDF0-ABE68AA546B5}" srcId="{D5E21946-DA6C-4F78-A4FE-243A1F75B081}" destId="{D5A8095F-B502-42BA-8055-1C68A5794B23}" srcOrd="1" destOrd="0" parTransId="{8616B525-EEE2-47AD-8B14-EC1D851AA66B}" sibTransId="{5598A2AA-5B22-48D6-AD6E-D6C0DEBCBC6D}"/>
    <dgm:cxn modelId="{D9700545-FB9F-4C60-978D-4123052A9069}" srcId="{5D0E2783-CEF1-4BBB-B5DA-8B9F5B8D1A2B}" destId="{85F88BDB-A35D-47C2-8998-DF80BB8DF0AA}" srcOrd="1" destOrd="0" parTransId="{3D5DDA89-CD48-448A-8250-653D02964F58}" sibTransId="{D918FE79-ADD3-4078-8B3C-7B8B1279ADA3}"/>
    <dgm:cxn modelId="{DBB0B046-EB45-4267-BB89-B5FE9DB795FD}" type="presOf" srcId="{EF014CF3-045C-4686-89FE-E10F9AA42406}" destId="{8AC98816-0AF3-44A9-A3B5-27B8F7D50C39}" srcOrd="0" destOrd="0" presId="urn:microsoft.com/office/officeart/2018/2/layout/IconLabelDescriptionList"/>
    <dgm:cxn modelId="{DE12215A-138A-4874-B92C-A0B7A3369A82}" srcId="{D5E21946-DA6C-4F78-A4FE-243A1F75B081}" destId="{5D0E2783-CEF1-4BBB-B5DA-8B9F5B8D1A2B}" srcOrd="0" destOrd="0" parTransId="{8B2E3454-72CC-4AD7-BE4B-C8F88AF5EF7D}" sibTransId="{47B40D46-7A72-4AA8-AF58-1A5AFEC271AC}"/>
    <dgm:cxn modelId="{B4682B8F-93F9-4C05-BDB8-18C21373BFE4}" srcId="{EF014CF3-045C-4686-89FE-E10F9AA42406}" destId="{B41DC46E-280F-490B-9CC7-81BCD7643532}" srcOrd="1" destOrd="0" parTransId="{9A6036F3-2FC1-4602-8B1E-3AA6D989FBD5}" sibTransId="{EB2B7126-44F2-47A0-A369-B2823A75F4F4}"/>
    <dgm:cxn modelId="{1EB4AF9A-92E1-490E-88AE-77FBC45D27D1}" srcId="{EF014CF3-045C-4686-89FE-E10F9AA42406}" destId="{2CB87D7F-6D80-4A29-A56C-CE7405A8D553}" srcOrd="0" destOrd="0" parTransId="{5BE61940-592E-4669-A6FE-F748749F199D}" sibTransId="{E7C4E5B0-F9FA-4B2E-B9C7-1BBCF9DD6B2F}"/>
    <dgm:cxn modelId="{E960549B-A57F-4FFF-8D09-22994E419F57}" type="presOf" srcId="{85F88BDB-A35D-47C2-8998-DF80BB8DF0AA}" destId="{B1184954-6176-4ADC-9A73-9FAB58132572}" srcOrd="0" destOrd="1" presId="urn:microsoft.com/office/officeart/2018/2/layout/IconLabelDescriptionList"/>
    <dgm:cxn modelId="{F43E70AE-C387-4F82-92E0-8516B9C478E1}" type="presOf" srcId="{B41DC46E-280F-490B-9CC7-81BCD7643532}" destId="{A322BD41-C577-4BBC-BA98-CD085FDD07BE}" srcOrd="0" destOrd="1" presId="urn:microsoft.com/office/officeart/2018/2/layout/IconLabelDescriptionList"/>
    <dgm:cxn modelId="{923373BD-979A-40A8-8D30-A45252B847ED}" type="presOf" srcId="{84377397-1B2D-4512-A102-B19E0E186364}" destId="{7291DB1B-6332-473A-A6CE-2A823DD071DC}" srcOrd="0" destOrd="0" presId="urn:microsoft.com/office/officeart/2018/2/layout/IconLabelDescriptionList"/>
    <dgm:cxn modelId="{9969B0C0-3B81-4F29-8FA7-2D358B8A23C6}" type="presOf" srcId="{5D0E2783-CEF1-4BBB-B5DA-8B9F5B8D1A2B}" destId="{6DFE9103-952D-4405-ABD4-CB67D6481C06}" srcOrd="0" destOrd="0" presId="urn:microsoft.com/office/officeart/2018/2/layout/IconLabelDescriptionList"/>
    <dgm:cxn modelId="{2E053DC5-C21F-4CE1-9914-D1A7C54FBC86}" srcId="{D5A8095F-B502-42BA-8055-1C68A5794B23}" destId="{0F879598-5AD5-441B-AB29-29A91D297BB1}" srcOrd="1" destOrd="0" parTransId="{C1921F08-1E2A-46BF-9119-AAE2C1F6E27D}" sibTransId="{1288D319-4B8B-4AB5-B2B1-106FC5E973A2}"/>
    <dgm:cxn modelId="{1502BBC9-FB64-41EC-82F9-3D124DF689F7}" type="presOf" srcId="{0F879598-5AD5-441B-AB29-29A91D297BB1}" destId="{7291DB1B-6332-473A-A6CE-2A823DD071DC}" srcOrd="0" destOrd="1" presId="urn:microsoft.com/office/officeart/2018/2/layout/IconLabelDescriptionList"/>
    <dgm:cxn modelId="{3BB6DBCA-1518-4F47-957C-F3581AF19FA2}" srcId="{5D0E2783-CEF1-4BBB-B5DA-8B9F5B8D1A2B}" destId="{32895756-5513-4A3E-9F99-A3A573710B26}" srcOrd="0" destOrd="0" parTransId="{C79CF585-6614-472D-9F44-24A97EF4ACE0}" sibTransId="{2E7CE145-78A8-4F91-984A-A0625E067BBE}"/>
    <dgm:cxn modelId="{AC1178DE-BED7-401D-979F-495664157290}" type="presOf" srcId="{D5A8095F-B502-42BA-8055-1C68A5794B23}" destId="{9A1150BB-3281-474E-92A9-D0F0F4A3106C}" srcOrd="0" destOrd="0" presId="urn:microsoft.com/office/officeart/2018/2/layout/IconLabelDescriptionList"/>
    <dgm:cxn modelId="{5D7DEBE1-C434-4AE3-8308-2DCD0AD13CF8}" type="presOf" srcId="{2CB87D7F-6D80-4A29-A56C-CE7405A8D553}" destId="{A322BD41-C577-4BBC-BA98-CD085FDD07BE}" srcOrd="0" destOrd="0" presId="urn:microsoft.com/office/officeart/2018/2/layout/IconLabelDescriptionList"/>
    <dgm:cxn modelId="{D47BBEF9-D9F6-40AE-AA3A-370BB81BBBFC}" type="presOf" srcId="{D5E21946-DA6C-4F78-A4FE-243A1F75B081}" destId="{635FF30B-02C0-4B4D-8EA4-F7D3DBE75339}" srcOrd="0" destOrd="0" presId="urn:microsoft.com/office/officeart/2018/2/layout/IconLabelDescriptionList"/>
    <dgm:cxn modelId="{855DC705-1888-4E19-B1A2-69A787BE4000}" type="presParOf" srcId="{635FF30B-02C0-4B4D-8EA4-F7D3DBE75339}" destId="{8708D349-6A5B-4074-A275-56FEB008B6F9}" srcOrd="0" destOrd="0" presId="urn:microsoft.com/office/officeart/2018/2/layout/IconLabelDescriptionList"/>
    <dgm:cxn modelId="{60EC58F6-4D80-4BFB-B90A-6A716AE8A151}" type="presParOf" srcId="{8708D349-6A5B-4074-A275-56FEB008B6F9}" destId="{3DF0F0C7-DD06-4F72-9DA9-21E3E0FA4103}" srcOrd="0" destOrd="0" presId="urn:microsoft.com/office/officeart/2018/2/layout/IconLabelDescriptionList"/>
    <dgm:cxn modelId="{6548FE61-EEAA-4838-BFC1-8C5F144B50C8}" type="presParOf" srcId="{8708D349-6A5B-4074-A275-56FEB008B6F9}" destId="{6A7FC2BF-3503-4C70-A7B8-9E3F9DEAF4AB}" srcOrd="1" destOrd="0" presId="urn:microsoft.com/office/officeart/2018/2/layout/IconLabelDescriptionList"/>
    <dgm:cxn modelId="{1BFD4EF6-EED1-47F4-84A2-EED77FF0EFCB}" type="presParOf" srcId="{8708D349-6A5B-4074-A275-56FEB008B6F9}" destId="{6DFE9103-952D-4405-ABD4-CB67D6481C06}" srcOrd="2" destOrd="0" presId="urn:microsoft.com/office/officeart/2018/2/layout/IconLabelDescriptionList"/>
    <dgm:cxn modelId="{2A3D6CE9-EBF9-4F38-879C-210BD063D4BE}" type="presParOf" srcId="{8708D349-6A5B-4074-A275-56FEB008B6F9}" destId="{666BFC68-47FF-4E91-AC69-90CB0DC94771}" srcOrd="3" destOrd="0" presId="urn:microsoft.com/office/officeart/2018/2/layout/IconLabelDescriptionList"/>
    <dgm:cxn modelId="{EA3CC4CC-FA85-49E3-A73D-475464577A3D}" type="presParOf" srcId="{8708D349-6A5B-4074-A275-56FEB008B6F9}" destId="{B1184954-6176-4ADC-9A73-9FAB58132572}" srcOrd="4" destOrd="0" presId="urn:microsoft.com/office/officeart/2018/2/layout/IconLabelDescriptionList"/>
    <dgm:cxn modelId="{6EBD459F-06C5-4136-8536-D6D8E78EC090}" type="presParOf" srcId="{635FF30B-02C0-4B4D-8EA4-F7D3DBE75339}" destId="{59EC7809-1F1C-4563-A119-A60A8D4D7B47}" srcOrd="1" destOrd="0" presId="urn:microsoft.com/office/officeart/2018/2/layout/IconLabelDescriptionList"/>
    <dgm:cxn modelId="{7C7A32FC-6D5C-4DA6-9995-F364B804EF52}" type="presParOf" srcId="{635FF30B-02C0-4B4D-8EA4-F7D3DBE75339}" destId="{A5AA5A49-E47F-4370-AE45-ED48253091CE}" srcOrd="2" destOrd="0" presId="urn:microsoft.com/office/officeart/2018/2/layout/IconLabelDescriptionList"/>
    <dgm:cxn modelId="{154DEA5A-E838-4570-97FE-E2C380BEB315}" type="presParOf" srcId="{A5AA5A49-E47F-4370-AE45-ED48253091CE}" destId="{23B80A24-F9AC-42B9-91B3-AAAE62EB0693}" srcOrd="0" destOrd="0" presId="urn:microsoft.com/office/officeart/2018/2/layout/IconLabelDescriptionList"/>
    <dgm:cxn modelId="{D05B4C23-967E-42D9-9A5F-24602D9749DD}" type="presParOf" srcId="{A5AA5A49-E47F-4370-AE45-ED48253091CE}" destId="{C07DB66F-9E02-4719-A815-2E0CE665E436}" srcOrd="1" destOrd="0" presId="urn:microsoft.com/office/officeart/2018/2/layout/IconLabelDescriptionList"/>
    <dgm:cxn modelId="{A65DB7E2-2EFA-42A1-8AC9-36AEC1C91644}" type="presParOf" srcId="{A5AA5A49-E47F-4370-AE45-ED48253091CE}" destId="{9A1150BB-3281-474E-92A9-D0F0F4A3106C}" srcOrd="2" destOrd="0" presId="urn:microsoft.com/office/officeart/2018/2/layout/IconLabelDescriptionList"/>
    <dgm:cxn modelId="{A7BC28B2-939F-4EBC-8747-1E1AC6D61F22}" type="presParOf" srcId="{A5AA5A49-E47F-4370-AE45-ED48253091CE}" destId="{8583B373-A1A1-441A-B6B8-C74929556D18}" srcOrd="3" destOrd="0" presId="urn:microsoft.com/office/officeart/2018/2/layout/IconLabelDescriptionList"/>
    <dgm:cxn modelId="{B76AF8EE-1D59-4EF6-8D9C-F237C4849900}" type="presParOf" srcId="{A5AA5A49-E47F-4370-AE45-ED48253091CE}" destId="{7291DB1B-6332-473A-A6CE-2A823DD071DC}" srcOrd="4" destOrd="0" presId="urn:microsoft.com/office/officeart/2018/2/layout/IconLabelDescriptionList"/>
    <dgm:cxn modelId="{DD8FCDE7-49EA-4A05-8438-EAAD32F28F10}" type="presParOf" srcId="{635FF30B-02C0-4B4D-8EA4-F7D3DBE75339}" destId="{20428E5E-1058-46BC-BCD2-739F88F213BE}" srcOrd="3" destOrd="0" presId="urn:microsoft.com/office/officeart/2018/2/layout/IconLabelDescriptionList"/>
    <dgm:cxn modelId="{FDDFD08C-E2AF-46BC-9AF6-8E2EC1789D6D}" type="presParOf" srcId="{635FF30B-02C0-4B4D-8EA4-F7D3DBE75339}" destId="{72F0D468-8B39-48B5-9AD0-0769A7115983}" srcOrd="4" destOrd="0" presId="urn:microsoft.com/office/officeart/2018/2/layout/IconLabelDescriptionList"/>
    <dgm:cxn modelId="{81006D29-8762-4A59-BA99-6561F62E399D}" type="presParOf" srcId="{72F0D468-8B39-48B5-9AD0-0769A7115983}" destId="{A7B75FCC-AAE9-40EF-81DA-F7F8DE34AB5F}" srcOrd="0" destOrd="0" presId="urn:microsoft.com/office/officeart/2018/2/layout/IconLabelDescriptionList"/>
    <dgm:cxn modelId="{B388C183-8DEF-4006-B66A-19FA8870CE51}" type="presParOf" srcId="{72F0D468-8B39-48B5-9AD0-0769A7115983}" destId="{283C06C0-F621-4F88-9BB4-8BF149A6FB6F}" srcOrd="1" destOrd="0" presId="urn:microsoft.com/office/officeart/2018/2/layout/IconLabelDescriptionList"/>
    <dgm:cxn modelId="{04028ACA-57AD-4F7C-9CC8-FBFA71541681}" type="presParOf" srcId="{72F0D468-8B39-48B5-9AD0-0769A7115983}" destId="{8AC98816-0AF3-44A9-A3B5-27B8F7D50C39}" srcOrd="2" destOrd="0" presId="urn:microsoft.com/office/officeart/2018/2/layout/IconLabelDescriptionList"/>
    <dgm:cxn modelId="{18462BA3-3D30-4A66-B6AC-E8D5C2858CF5}" type="presParOf" srcId="{72F0D468-8B39-48B5-9AD0-0769A7115983}" destId="{D431686C-25DE-417C-9C94-DB2B5F196688}" srcOrd="3" destOrd="0" presId="urn:microsoft.com/office/officeart/2018/2/layout/IconLabelDescriptionList"/>
    <dgm:cxn modelId="{4C293782-1967-4452-A795-AE1C7853611F}" type="presParOf" srcId="{72F0D468-8B39-48B5-9AD0-0769A7115983}" destId="{A322BD41-C577-4BBC-BA98-CD085FDD07BE}"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AD9C3C-2AC6-4228-B6CA-FC82AFF800DC}"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54DED34-0BED-4C8F-BBA5-6FE8F1F5D1C3}">
      <dgm:prSet/>
      <dgm:spPr/>
      <dgm:t>
        <a:bodyPr/>
        <a:lstStyle/>
        <a:p>
          <a:pPr>
            <a:lnSpc>
              <a:spcPct val="100000"/>
            </a:lnSpc>
            <a:defRPr b="1"/>
          </a:pPr>
          <a:r>
            <a:rPr lang="en-US" b="1" dirty="0">
              <a:latin typeface="+mn-lt"/>
              <a:cs typeface="Times New Roman" panose="02020603050405020304" pitchFamily="18" charset="0"/>
            </a:rPr>
            <a:t>Minimizing Project Delays:</a:t>
          </a:r>
          <a:endParaRPr lang="en-US" dirty="0">
            <a:latin typeface="+mn-lt"/>
            <a:cs typeface="Times New Roman" panose="02020603050405020304" pitchFamily="18" charset="0"/>
          </a:endParaRPr>
        </a:p>
      </dgm:t>
    </dgm:pt>
    <dgm:pt modelId="{64D9EE54-3557-4DC3-94B9-1EC549B425D9}" type="parTrans" cxnId="{02FF7D57-2998-4398-A6B3-6A977BEE4F1E}">
      <dgm:prSet/>
      <dgm:spPr/>
      <dgm:t>
        <a:bodyPr/>
        <a:lstStyle/>
        <a:p>
          <a:endParaRPr lang="en-US"/>
        </a:p>
      </dgm:t>
    </dgm:pt>
    <dgm:pt modelId="{18BA1D06-376E-49F7-9B30-814D35E75800}" type="sibTrans" cxnId="{02FF7D57-2998-4398-A6B3-6A977BEE4F1E}">
      <dgm:prSet/>
      <dgm:spPr/>
      <dgm:t>
        <a:bodyPr/>
        <a:lstStyle/>
        <a:p>
          <a:endParaRPr lang="en-US"/>
        </a:p>
      </dgm:t>
    </dgm:pt>
    <dgm:pt modelId="{FC631034-8BCF-4C92-9F3A-386943A1C157}">
      <dgm:prSet/>
      <dgm:spPr/>
      <dgm:t>
        <a:bodyPr/>
        <a:lstStyle/>
        <a:p>
          <a:pPr>
            <a:lnSpc>
              <a:spcPct val="100000"/>
            </a:lnSpc>
          </a:pPr>
          <a:r>
            <a:rPr lang="en-US" dirty="0">
              <a:latin typeface="+mn-lt"/>
              <a:cs typeface="Times New Roman" panose="02020603050405020304" pitchFamily="18" charset="0"/>
            </a:rPr>
            <a:t>Digital collaboration tools enable efficient communication and coordination between public institutions and providers, significantly reducing misunderstandings and delays.</a:t>
          </a:r>
        </a:p>
      </dgm:t>
    </dgm:pt>
    <dgm:pt modelId="{C7A2A1EA-5799-4F63-9E49-BB3D1FDF1B59}" type="parTrans" cxnId="{DDDEAAE2-809E-4A6F-89F8-988681B7A166}">
      <dgm:prSet/>
      <dgm:spPr/>
      <dgm:t>
        <a:bodyPr/>
        <a:lstStyle/>
        <a:p>
          <a:endParaRPr lang="en-US"/>
        </a:p>
      </dgm:t>
    </dgm:pt>
    <dgm:pt modelId="{CB06CB7F-D8CC-4FB5-BE4A-EF485B1748E7}" type="sibTrans" cxnId="{DDDEAAE2-809E-4A6F-89F8-988681B7A166}">
      <dgm:prSet/>
      <dgm:spPr/>
      <dgm:t>
        <a:bodyPr/>
        <a:lstStyle/>
        <a:p>
          <a:endParaRPr lang="en-US"/>
        </a:p>
      </dgm:t>
    </dgm:pt>
    <dgm:pt modelId="{5CDDD7C2-C1AD-4429-B0B3-76334E3E2F29}">
      <dgm:prSet/>
      <dgm:spPr/>
      <dgm:t>
        <a:bodyPr/>
        <a:lstStyle/>
        <a:p>
          <a:pPr>
            <a:lnSpc>
              <a:spcPct val="100000"/>
            </a:lnSpc>
          </a:pPr>
          <a:r>
            <a:rPr lang="en-US" dirty="0">
              <a:latin typeface="+mn-lt"/>
              <a:cs typeface="Times New Roman" panose="02020603050405020304" pitchFamily="18" charset="0"/>
            </a:rPr>
            <a:t>Real-time project updates and streamlined workflow management ensure timely delivery and alignment with planned schedules.</a:t>
          </a:r>
        </a:p>
      </dgm:t>
    </dgm:pt>
    <dgm:pt modelId="{6A3E4ECC-3D26-4673-BE08-F2447B769F18}" type="parTrans" cxnId="{295D3058-D14F-44E0-8919-787708908D0F}">
      <dgm:prSet/>
      <dgm:spPr/>
      <dgm:t>
        <a:bodyPr/>
        <a:lstStyle/>
        <a:p>
          <a:endParaRPr lang="en-US"/>
        </a:p>
      </dgm:t>
    </dgm:pt>
    <dgm:pt modelId="{5EE9F268-6B7A-4D07-9648-F8D04D59F88C}" type="sibTrans" cxnId="{295D3058-D14F-44E0-8919-787708908D0F}">
      <dgm:prSet/>
      <dgm:spPr/>
      <dgm:t>
        <a:bodyPr/>
        <a:lstStyle/>
        <a:p>
          <a:endParaRPr lang="en-US"/>
        </a:p>
      </dgm:t>
    </dgm:pt>
    <dgm:pt modelId="{1E7547B9-9BFA-4998-94EF-3C95D730B666}">
      <dgm:prSet/>
      <dgm:spPr/>
      <dgm:t>
        <a:bodyPr/>
        <a:lstStyle/>
        <a:p>
          <a:pPr>
            <a:lnSpc>
              <a:spcPct val="100000"/>
            </a:lnSpc>
            <a:defRPr b="1"/>
          </a:pPr>
          <a:r>
            <a:rPr lang="en-US" b="1" dirty="0">
              <a:latin typeface="+mn-lt"/>
              <a:cs typeface="Times New Roman" panose="02020603050405020304" pitchFamily="18" charset="0"/>
            </a:rPr>
            <a:t>Enhanced Transparency:</a:t>
          </a:r>
          <a:endParaRPr lang="en-US" dirty="0">
            <a:latin typeface="+mn-lt"/>
            <a:cs typeface="Times New Roman" panose="02020603050405020304" pitchFamily="18" charset="0"/>
          </a:endParaRPr>
        </a:p>
      </dgm:t>
    </dgm:pt>
    <dgm:pt modelId="{A7D7F96C-854B-4B35-80C2-544F943624C5}" type="parTrans" cxnId="{4808880B-18FC-4E97-BF1C-55E4A11F04CE}">
      <dgm:prSet/>
      <dgm:spPr/>
      <dgm:t>
        <a:bodyPr/>
        <a:lstStyle/>
        <a:p>
          <a:endParaRPr lang="en-US"/>
        </a:p>
      </dgm:t>
    </dgm:pt>
    <dgm:pt modelId="{439B01FE-89B9-4D89-85DC-9F2AC93BF88F}" type="sibTrans" cxnId="{4808880B-18FC-4E97-BF1C-55E4A11F04CE}">
      <dgm:prSet/>
      <dgm:spPr/>
      <dgm:t>
        <a:bodyPr/>
        <a:lstStyle/>
        <a:p>
          <a:endParaRPr lang="en-US"/>
        </a:p>
      </dgm:t>
    </dgm:pt>
    <dgm:pt modelId="{10E4EE20-3881-4B92-BF49-C8E299FB3A0C}">
      <dgm:prSet/>
      <dgm:spPr/>
      <dgm:t>
        <a:bodyPr/>
        <a:lstStyle/>
        <a:p>
          <a:pPr>
            <a:lnSpc>
              <a:spcPct val="100000"/>
            </a:lnSpc>
          </a:pPr>
          <a:r>
            <a:rPr lang="en-US" dirty="0">
              <a:latin typeface="+mn-lt"/>
              <a:cs typeface="Times New Roman" panose="02020603050405020304" pitchFamily="18" charset="0"/>
            </a:rPr>
            <a:t>Digital platforms provide comprehensive documentation and clear records of interactions, facilitating greater transparency in public projects.</a:t>
          </a:r>
        </a:p>
      </dgm:t>
    </dgm:pt>
    <dgm:pt modelId="{A60CA9F7-AD3C-42E2-A96B-2DB43A1EE870}" type="parTrans" cxnId="{B6B076D7-BC7A-4908-A916-F4C4378BB775}">
      <dgm:prSet/>
      <dgm:spPr/>
      <dgm:t>
        <a:bodyPr/>
        <a:lstStyle/>
        <a:p>
          <a:endParaRPr lang="en-US"/>
        </a:p>
      </dgm:t>
    </dgm:pt>
    <dgm:pt modelId="{6FCE30B0-8A47-4651-A8D3-848932D8D4B3}" type="sibTrans" cxnId="{B6B076D7-BC7A-4908-A916-F4C4378BB775}">
      <dgm:prSet/>
      <dgm:spPr/>
      <dgm:t>
        <a:bodyPr/>
        <a:lstStyle/>
        <a:p>
          <a:endParaRPr lang="en-US"/>
        </a:p>
      </dgm:t>
    </dgm:pt>
    <dgm:pt modelId="{4B4AC14D-460C-4587-8219-A60423F0D9C7}">
      <dgm:prSet/>
      <dgm:spPr/>
      <dgm:t>
        <a:bodyPr/>
        <a:lstStyle/>
        <a:p>
          <a:pPr>
            <a:lnSpc>
              <a:spcPct val="100000"/>
            </a:lnSpc>
          </a:pPr>
          <a:r>
            <a:rPr lang="en-US" dirty="0">
              <a:latin typeface="+mn-lt"/>
              <a:cs typeface="Times New Roman" panose="02020603050405020304" pitchFamily="18" charset="0"/>
            </a:rPr>
            <a:t>Transparent processes foster trust among stakeholders, suppliers, and citizens, demonstrating responsible management of public resources.</a:t>
          </a:r>
        </a:p>
      </dgm:t>
    </dgm:pt>
    <dgm:pt modelId="{49252763-DADD-4FD8-9469-E94E389546FB}" type="parTrans" cxnId="{157A1C82-8600-4145-A602-1ED45EBF6DFB}">
      <dgm:prSet/>
      <dgm:spPr/>
      <dgm:t>
        <a:bodyPr/>
        <a:lstStyle/>
        <a:p>
          <a:endParaRPr lang="en-US"/>
        </a:p>
      </dgm:t>
    </dgm:pt>
    <dgm:pt modelId="{10E1320A-9A18-4014-BBE6-EDDCFE171219}" type="sibTrans" cxnId="{157A1C82-8600-4145-A602-1ED45EBF6DFB}">
      <dgm:prSet/>
      <dgm:spPr/>
      <dgm:t>
        <a:bodyPr/>
        <a:lstStyle/>
        <a:p>
          <a:endParaRPr lang="en-US"/>
        </a:p>
      </dgm:t>
    </dgm:pt>
    <dgm:pt modelId="{C0AF2894-43C9-4958-BD08-08C0291D4B5D}">
      <dgm:prSet/>
      <dgm:spPr/>
      <dgm:t>
        <a:bodyPr/>
        <a:lstStyle/>
        <a:p>
          <a:pPr>
            <a:lnSpc>
              <a:spcPct val="100000"/>
            </a:lnSpc>
            <a:defRPr b="1"/>
          </a:pPr>
          <a:r>
            <a:rPr lang="en-US" b="1" dirty="0">
              <a:latin typeface="+mn-lt"/>
              <a:cs typeface="Times New Roman" panose="02020603050405020304" pitchFamily="18" charset="0"/>
            </a:rPr>
            <a:t>Improved Accountability:</a:t>
          </a:r>
          <a:endParaRPr lang="en-US" dirty="0">
            <a:latin typeface="+mn-lt"/>
            <a:cs typeface="Times New Roman" panose="02020603050405020304" pitchFamily="18" charset="0"/>
          </a:endParaRPr>
        </a:p>
      </dgm:t>
    </dgm:pt>
    <dgm:pt modelId="{8C74F3D0-D813-4C4F-9A49-7C1B6DBB2C30}" type="parTrans" cxnId="{789E12F4-0D57-4746-8ACF-A9D5118B2A00}">
      <dgm:prSet/>
      <dgm:spPr/>
      <dgm:t>
        <a:bodyPr/>
        <a:lstStyle/>
        <a:p>
          <a:endParaRPr lang="en-US"/>
        </a:p>
      </dgm:t>
    </dgm:pt>
    <dgm:pt modelId="{3D9723EA-ACE5-4B74-B8E9-38E09F893874}" type="sibTrans" cxnId="{789E12F4-0D57-4746-8ACF-A9D5118B2A00}">
      <dgm:prSet/>
      <dgm:spPr/>
      <dgm:t>
        <a:bodyPr/>
        <a:lstStyle/>
        <a:p>
          <a:endParaRPr lang="en-US"/>
        </a:p>
      </dgm:t>
    </dgm:pt>
    <dgm:pt modelId="{33CDC985-C932-4438-A359-ED7C7C359AA8}">
      <dgm:prSet/>
      <dgm:spPr/>
      <dgm:t>
        <a:bodyPr/>
        <a:lstStyle/>
        <a:p>
          <a:pPr>
            <a:lnSpc>
              <a:spcPct val="100000"/>
            </a:lnSpc>
          </a:pPr>
          <a:r>
            <a:rPr lang="en-US" dirty="0">
              <a:latin typeface="+mn-lt"/>
              <a:cs typeface="Times New Roman" panose="02020603050405020304" pitchFamily="18" charset="0"/>
            </a:rPr>
            <a:t>Digital collaboration promotes accountability by clearly defining roles, responsibilities, and timelines, making it easier to track progress and identify issues promptly.</a:t>
          </a:r>
        </a:p>
      </dgm:t>
    </dgm:pt>
    <dgm:pt modelId="{DCDA7950-96A2-40DC-8632-EC0B6820796D}" type="parTrans" cxnId="{1CC42312-AF93-47B5-B462-8F47CCBF4AEC}">
      <dgm:prSet/>
      <dgm:spPr/>
      <dgm:t>
        <a:bodyPr/>
        <a:lstStyle/>
        <a:p>
          <a:endParaRPr lang="en-US"/>
        </a:p>
      </dgm:t>
    </dgm:pt>
    <dgm:pt modelId="{975E4F75-E021-4D9C-8921-EBC7FEC2F9C2}" type="sibTrans" cxnId="{1CC42312-AF93-47B5-B462-8F47CCBF4AEC}">
      <dgm:prSet/>
      <dgm:spPr/>
      <dgm:t>
        <a:bodyPr/>
        <a:lstStyle/>
        <a:p>
          <a:endParaRPr lang="en-US"/>
        </a:p>
      </dgm:t>
    </dgm:pt>
    <dgm:pt modelId="{DDF49859-5385-4FF7-A299-CFDA74EF7FA9}">
      <dgm:prSet/>
      <dgm:spPr/>
      <dgm:t>
        <a:bodyPr/>
        <a:lstStyle/>
        <a:p>
          <a:pPr>
            <a:lnSpc>
              <a:spcPct val="100000"/>
            </a:lnSpc>
          </a:pPr>
          <a:r>
            <a:rPr lang="en-US" dirty="0">
              <a:latin typeface="+mn-lt"/>
              <a:cs typeface="Times New Roman" panose="02020603050405020304" pitchFamily="18" charset="0"/>
            </a:rPr>
            <a:t>Enhanced oversight mechanisms through digital platforms ensure compliance, timely problem-solving, and more responsible stewardship of public spending.</a:t>
          </a:r>
        </a:p>
      </dgm:t>
    </dgm:pt>
    <dgm:pt modelId="{24BFC8BD-2EF7-4EC2-859F-FCEBE1A96E87}" type="parTrans" cxnId="{039024D5-9192-40BF-9643-F454C281FD80}">
      <dgm:prSet/>
      <dgm:spPr/>
      <dgm:t>
        <a:bodyPr/>
        <a:lstStyle/>
        <a:p>
          <a:endParaRPr lang="en-US"/>
        </a:p>
      </dgm:t>
    </dgm:pt>
    <dgm:pt modelId="{9D08B10B-711F-4314-BA6D-5ECDCF04AA5E}" type="sibTrans" cxnId="{039024D5-9192-40BF-9643-F454C281FD80}">
      <dgm:prSet/>
      <dgm:spPr/>
      <dgm:t>
        <a:bodyPr/>
        <a:lstStyle/>
        <a:p>
          <a:endParaRPr lang="en-US"/>
        </a:p>
      </dgm:t>
    </dgm:pt>
    <dgm:pt modelId="{F7A4BBE9-C918-419F-928F-6602F2C8B4DE}" type="pres">
      <dgm:prSet presAssocID="{DBAD9C3C-2AC6-4228-B6CA-FC82AFF800DC}" presName="root" presStyleCnt="0">
        <dgm:presLayoutVars>
          <dgm:dir/>
          <dgm:resizeHandles val="exact"/>
        </dgm:presLayoutVars>
      </dgm:prSet>
      <dgm:spPr/>
    </dgm:pt>
    <dgm:pt modelId="{360E1F54-7EB4-447A-AECA-A4DD9FD5D76F}" type="pres">
      <dgm:prSet presAssocID="{C54DED34-0BED-4C8F-BBA5-6FE8F1F5D1C3}" presName="compNode" presStyleCnt="0"/>
      <dgm:spPr/>
    </dgm:pt>
    <dgm:pt modelId="{D0100940-150E-461F-A4CF-BDF9D666FBD9}" type="pres">
      <dgm:prSet presAssocID="{C54DED34-0BED-4C8F-BBA5-6FE8F1F5D1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4A355A8B-0DE4-498C-9A08-9F1F709596AE}" type="pres">
      <dgm:prSet presAssocID="{C54DED34-0BED-4C8F-BBA5-6FE8F1F5D1C3}" presName="iconSpace" presStyleCnt="0"/>
      <dgm:spPr/>
    </dgm:pt>
    <dgm:pt modelId="{D92EF51D-1A57-4ED3-B18A-09D4B80875B7}" type="pres">
      <dgm:prSet presAssocID="{C54DED34-0BED-4C8F-BBA5-6FE8F1F5D1C3}" presName="parTx" presStyleLbl="revTx" presStyleIdx="0" presStyleCnt="6">
        <dgm:presLayoutVars>
          <dgm:chMax val="0"/>
          <dgm:chPref val="0"/>
        </dgm:presLayoutVars>
      </dgm:prSet>
      <dgm:spPr/>
    </dgm:pt>
    <dgm:pt modelId="{477BE1AF-23B1-4FD9-90DF-BA49B1858A22}" type="pres">
      <dgm:prSet presAssocID="{C54DED34-0BED-4C8F-BBA5-6FE8F1F5D1C3}" presName="txSpace" presStyleCnt="0"/>
      <dgm:spPr/>
    </dgm:pt>
    <dgm:pt modelId="{721F269A-4B09-43C5-81AF-CBC6BAAD537A}" type="pres">
      <dgm:prSet presAssocID="{C54DED34-0BED-4C8F-BBA5-6FE8F1F5D1C3}" presName="desTx" presStyleLbl="revTx" presStyleIdx="1" presStyleCnt="6">
        <dgm:presLayoutVars/>
      </dgm:prSet>
      <dgm:spPr/>
    </dgm:pt>
    <dgm:pt modelId="{F36A81B1-D4B3-40C3-9D80-D453ACC2D927}" type="pres">
      <dgm:prSet presAssocID="{18BA1D06-376E-49F7-9B30-814D35E75800}" presName="sibTrans" presStyleCnt="0"/>
      <dgm:spPr/>
    </dgm:pt>
    <dgm:pt modelId="{0CF21371-E09B-41BF-A785-094DFDD53C9F}" type="pres">
      <dgm:prSet presAssocID="{1E7547B9-9BFA-4998-94EF-3C95D730B666}" presName="compNode" presStyleCnt="0"/>
      <dgm:spPr/>
    </dgm:pt>
    <dgm:pt modelId="{7C21D136-0A95-4B91-9513-96CC61F9B957}" type="pres">
      <dgm:prSet presAssocID="{1E7547B9-9BFA-4998-94EF-3C95D730B66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Рукопожатие"/>
        </a:ext>
      </dgm:extLst>
    </dgm:pt>
    <dgm:pt modelId="{43DFDC5A-0AE3-46CE-8DFB-07C3F6127F45}" type="pres">
      <dgm:prSet presAssocID="{1E7547B9-9BFA-4998-94EF-3C95D730B666}" presName="iconSpace" presStyleCnt="0"/>
      <dgm:spPr/>
    </dgm:pt>
    <dgm:pt modelId="{9F65A506-94B2-41D7-B8E0-58D021A2B035}" type="pres">
      <dgm:prSet presAssocID="{1E7547B9-9BFA-4998-94EF-3C95D730B666}" presName="parTx" presStyleLbl="revTx" presStyleIdx="2" presStyleCnt="6">
        <dgm:presLayoutVars>
          <dgm:chMax val="0"/>
          <dgm:chPref val="0"/>
        </dgm:presLayoutVars>
      </dgm:prSet>
      <dgm:spPr/>
    </dgm:pt>
    <dgm:pt modelId="{E295751E-72CF-4108-AC74-42DB65574DBC}" type="pres">
      <dgm:prSet presAssocID="{1E7547B9-9BFA-4998-94EF-3C95D730B666}" presName="txSpace" presStyleCnt="0"/>
      <dgm:spPr/>
    </dgm:pt>
    <dgm:pt modelId="{B63FDC35-2EA9-4C79-9C2F-2AED559FE48E}" type="pres">
      <dgm:prSet presAssocID="{1E7547B9-9BFA-4998-94EF-3C95D730B666}" presName="desTx" presStyleLbl="revTx" presStyleIdx="3" presStyleCnt="6">
        <dgm:presLayoutVars/>
      </dgm:prSet>
      <dgm:spPr/>
    </dgm:pt>
    <dgm:pt modelId="{0F8792FC-54AB-4F9F-A2FD-4A1D04EEE5A0}" type="pres">
      <dgm:prSet presAssocID="{439B01FE-89B9-4D89-85DC-9F2AC93BF88F}" presName="sibTrans" presStyleCnt="0"/>
      <dgm:spPr/>
    </dgm:pt>
    <dgm:pt modelId="{367E8A4C-B21B-4CC3-BE49-F8F8B67657C1}" type="pres">
      <dgm:prSet presAssocID="{C0AF2894-43C9-4958-BD08-08C0291D4B5D}" presName="compNode" presStyleCnt="0"/>
      <dgm:spPr/>
    </dgm:pt>
    <dgm:pt modelId="{E09FBC12-C9CA-4BDD-9AF4-0DCB7B09BDB5}" type="pres">
      <dgm:prSet presAssocID="{C0AF2894-43C9-4958-BD08-08C0291D4B5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Собрание"/>
        </a:ext>
      </dgm:extLst>
    </dgm:pt>
    <dgm:pt modelId="{81E3F56F-2E7C-4690-9BFD-AD83CD4660D7}" type="pres">
      <dgm:prSet presAssocID="{C0AF2894-43C9-4958-BD08-08C0291D4B5D}" presName="iconSpace" presStyleCnt="0"/>
      <dgm:spPr/>
    </dgm:pt>
    <dgm:pt modelId="{A517C32E-2C17-4BE1-B39C-1BFA03B3B274}" type="pres">
      <dgm:prSet presAssocID="{C0AF2894-43C9-4958-BD08-08C0291D4B5D}" presName="parTx" presStyleLbl="revTx" presStyleIdx="4" presStyleCnt="6">
        <dgm:presLayoutVars>
          <dgm:chMax val="0"/>
          <dgm:chPref val="0"/>
        </dgm:presLayoutVars>
      </dgm:prSet>
      <dgm:spPr/>
    </dgm:pt>
    <dgm:pt modelId="{2B92CD7C-24D1-4887-AF45-24C14B4302E1}" type="pres">
      <dgm:prSet presAssocID="{C0AF2894-43C9-4958-BD08-08C0291D4B5D}" presName="txSpace" presStyleCnt="0"/>
      <dgm:spPr/>
    </dgm:pt>
    <dgm:pt modelId="{54176676-DAF2-4290-91F8-9BE0B326362F}" type="pres">
      <dgm:prSet presAssocID="{C0AF2894-43C9-4958-BD08-08C0291D4B5D}" presName="desTx" presStyleLbl="revTx" presStyleIdx="5" presStyleCnt="6">
        <dgm:presLayoutVars/>
      </dgm:prSet>
      <dgm:spPr/>
    </dgm:pt>
  </dgm:ptLst>
  <dgm:cxnLst>
    <dgm:cxn modelId="{4808880B-18FC-4E97-BF1C-55E4A11F04CE}" srcId="{DBAD9C3C-2AC6-4228-B6CA-FC82AFF800DC}" destId="{1E7547B9-9BFA-4998-94EF-3C95D730B666}" srcOrd="1" destOrd="0" parTransId="{A7D7F96C-854B-4B35-80C2-544F943624C5}" sibTransId="{439B01FE-89B9-4D89-85DC-9F2AC93BF88F}"/>
    <dgm:cxn modelId="{1CC42312-AF93-47B5-B462-8F47CCBF4AEC}" srcId="{C0AF2894-43C9-4958-BD08-08C0291D4B5D}" destId="{33CDC985-C932-4438-A359-ED7C7C359AA8}" srcOrd="0" destOrd="0" parTransId="{DCDA7950-96A2-40DC-8632-EC0B6820796D}" sibTransId="{975E4F75-E021-4D9C-8921-EBC7FEC2F9C2}"/>
    <dgm:cxn modelId="{49FD461F-AB4E-436D-BC20-C42C10B5F01F}" type="presOf" srcId="{FC631034-8BCF-4C92-9F3A-386943A1C157}" destId="{721F269A-4B09-43C5-81AF-CBC6BAAD537A}" srcOrd="0" destOrd="0" presId="urn:microsoft.com/office/officeart/2018/5/layout/CenteredIconLabelDescriptionList"/>
    <dgm:cxn modelId="{6641B829-135B-4CEE-B6B1-F046817752A0}" type="presOf" srcId="{C54DED34-0BED-4C8F-BBA5-6FE8F1F5D1C3}" destId="{D92EF51D-1A57-4ED3-B18A-09D4B80875B7}" srcOrd="0" destOrd="0" presId="urn:microsoft.com/office/officeart/2018/5/layout/CenteredIconLabelDescriptionList"/>
    <dgm:cxn modelId="{08EC303F-94CF-4C71-B20D-406B66333837}" type="presOf" srcId="{33CDC985-C932-4438-A359-ED7C7C359AA8}" destId="{54176676-DAF2-4290-91F8-9BE0B326362F}" srcOrd="0" destOrd="0" presId="urn:microsoft.com/office/officeart/2018/5/layout/CenteredIconLabelDescriptionList"/>
    <dgm:cxn modelId="{0AECB264-13B6-4BF4-B5FF-7923C55333BA}" type="presOf" srcId="{C0AF2894-43C9-4958-BD08-08C0291D4B5D}" destId="{A517C32E-2C17-4BE1-B39C-1BFA03B3B274}" srcOrd="0" destOrd="0" presId="urn:microsoft.com/office/officeart/2018/5/layout/CenteredIconLabelDescriptionList"/>
    <dgm:cxn modelId="{D246D767-BE2D-40E3-8DAB-08E65DCDD55F}" type="presOf" srcId="{DBAD9C3C-2AC6-4228-B6CA-FC82AFF800DC}" destId="{F7A4BBE9-C918-419F-928F-6602F2C8B4DE}" srcOrd="0" destOrd="0" presId="urn:microsoft.com/office/officeart/2018/5/layout/CenteredIconLabelDescriptionList"/>
    <dgm:cxn modelId="{02FF7D57-2998-4398-A6B3-6A977BEE4F1E}" srcId="{DBAD9C3C-2AC6-4228-B6CA-FC82AFF800DC}" destId="{C54DED34-0BED-4C8F-BBA5-6FE8F1F5D1C3}" srcOrd="0" destOrd="0" parTransId="{64D9EE54-3557-4DC3-94B9-1EC549B425D9}" sibTransId="{18BA1D06-376E-49F7-9B30-814D35E75800}"/>
    <dgm:cxn modelId="{295D3058-D14F-44E0-8919-787708908D0F}" srcId="{C54DED34-0BED-4C8F-BBA5-6FE8F1F5D1C3}" destId="{5CDDD7C2-C1AD-4429-B0B3-76334E3E2F29}" srcOrd="1" destOrd="0" parTransId="{6A3E4ECC-3D26-4673-BE08-F2447B769F18}" sibTransId="{5EE9F268-6B7A-4D07-9648-F8D04D59F88C}"/>
    <dgm:cxn modelId="{FF7B1D7B-EA52-46C9-B16C-D552D7289CFF}" type="presOf" srcId="{4B4AC14D-460C-4587-8219-A60423F0D9C7}" destId="{B63FDC35-2EA9-4C79-9C2F-2AED559FE48E}" srcOrd="0" destOrd="1" presId="urn:microsoft.com/office/officeart/2018/5/layout/CenteredIconLabelDescriptionList"/>
    <dgm:cxn modelId="{157A1C82-8600-4145-A602-1ED45EBF6DFB}" srcId="{1E7547B9-9BFA-4998-94EF-3C95D730B666}" destId="{4B4AC14D-460C-4587-8219-A60423F0D9C7}" srcOrd="1" destOrd="0" parTransId="{49252763-DADD-4FD8-9469-E94E389546FB}" sibTransId="{10E1320A-9A18-4014-BBE6-EDDCFE171219}"/>
    <dgm:cxn modelId="{F23C04B2-AE1F-41EF-AE35-5C757011C178}" type="presOf" srcId="{DDF49859-5385-4FF7-A299-CFDA74EF7FA9}" destId="{54176676-DAF2-4290-91F8-9BE0B326362F}" srcOrd="0" destOrd="1" presId="urn:microsoft.com/office/officeart/2018/5/layout/CenteredIconLabelDescriptionList"/>
    <dgm:cxn modelId="{67DDBFB7-1E94-4A8C-A01B-9D58DBEFFDFE}" type="presOf" srcId="{1E7547B9-9BFA-4998-94EF-3C95D730B666}" destId="{9F65A506-94B2-41D7-B8E0-58D021A2B035}" srcOrd="0" destOrd="0" presId="urn:microsoft.com/office/officeart/2018/5/layout/CenteredIconLabelDescriptionList"/>
    <dgm:cxn modelId="{1111F2C8-E997-442C-9522-69C49C09EBB7}" type="presOf" srcId="{5CDDD7C2-C1AD-4429-B0B3-76334E3E2F29}" destId="{721F269A-4B09-43C5-81AF-CBC6BAAD537A}" srcOrd="0" destOrd="1" presId="urn:microsoft.com/office/officeart/2018/5/layout/CenteredIconLabelDescriptionList"/>
    <dgm:cxn modelId="{039024D5-9192-40BF-9643-F454C281FD80}" srcId="{C0AF2894-43C9-4958-BD08-08C0291D4B5D}" destId="{DDF49859-5385-4FF7-A299-CFDA74EF7FA9}" srcOrd="1" destOrd="0" parTransId="{24BFC8BD-2EF7-4EC2-859F-FCEBE1A96E87}" sibTransId="{9D08B10B-711F-4314-BA6D-5ECDCF04AA5E}"/>
    <dgm:cxn modelId="{CA8948D5-F482-4751-B7F2-DBD4084BB471}" type="presOf" srcId="{10E4EE20-3881-4B92-BF49-C8E299FB3A0C}" destId="{B63FDC35-2EA9-4C79-9C2F-2AED559FE48E}" srcOrd="0" destOrd="0" presId="urn:microsoft.com/office/officeart/2018/5/layout/CenteredIconLabelDescriptionList"/>
    <dgm:cxn modelId="{B6B076D7-BC7A-4908-A916-F4C4378BB775}" srcId="{1E7547B9-9BFA-4998-94EF-3C95D730B666}" destId="{10E4EE20-3881-4B92-BF49-C8E299FB3A0C}" srcOrd="0" destOrd="0" parTransId="{A60CA9F7-AD3C-42E2-A96B-2DB43A1EE870}" sibTransId="{6FCE30B0-8A47-4651-A8D3-848932D8D4B3}"/>
    <dgm:cxn modelId="{DDDEAAE2-809E-4A6F-89F8-988681B7A166}" srcId="{C54DED34-0BED-4C8F-BBA5-6FE8F1F5D1C3}" destId="{FC631034-8BCF-4C92-9F3A-386943A1C157}" srcOrd="0" destOrd="0" parTransId="{C7A2A1EA-5799-4F63-9E49-BB3D1FDF1B59}" sibTransId="{CB06CB7F-D8CC-4FB5-BE4A-EF485B1748E7}"/>
    <dgm:cxn modelId="{789E12F4-0D57-4746-8ACF-A9D5118B2A00}" srcId="{DBAD9C3C-2AC6-4228-B6CA-FC82AFF800DC}" destId="{C0AF2894-43C9-4958-BD08-08C0291D4B5D}" srcOrd="2" destOrd="0" parTransId="{8C74F3D0-D813-4C4F-9A49-7C1B6DBB2C30}" sibTransId="{3D9723EA-ACE5-4B74-B8E9-38E09F893874}"/>
    <dgm:cxn modelId="{A3AC2C31-A76F-48B7-8D38-62F422D69A50}" type="presParOf" srcId="{F7A4BBE9-C918-419F-928F-6602F2C8B4DE}" destId="{360E1F54-7EB4-447A-AECA-A4DD9FD5D76F}" srcOrd="0" destOrd="0" presId="urn:microsoft.com/office/officeart/2018/5/layout/CenteredIconLabelDescriptionList"/>
    <dgm:cxn modelId="{7E9AECDF-768A-49B5-999E-3C3D7848ACE1}" type="presParOf" srcId="{360E1F54-7EB4-447A-AECA-A4DD9FD5D76F}" destId="{D0100940-150E-461F-A4CF-BDF9D666FBD9}" srcOrd="0" destOrd="0" presId="urn:microsoft.com/office/officeart/2018/5/layout/CenteredIconLabelDescriptionList"/>
    <dgm:cxn modelId="{BB0530F8-50E1-420C-A012-8434500066D3}" type="presParOf" srcId="{360E1F54-7EB4-447A-AECA-A4DD9FD5D76F}" destId="{4A355A8B-0DE4-498C-9A08-9F1F709596AE}" srcOrd="1" destOrd="0" presId="urn:microsoft.com/office/officeart/2018/5/layout/CenteredIconLabelDescriptionList"/>
    <dgm:cxn modelId="{1A26ADCD-1D9B-4A40-ADBA-29D35F5D5616}" type="presParOf" srcId="{360E1F54-7EB4-447A-AECA-A4DD9FD5D76F}" destId="{D92EF51D-1A57-4ED3-B18A-09D4B80875B7}" srcOrd="2" destOrd="0" presId="urn:microsoft.com/office/officeart/2018/5/layout/CenteredIconLabelDescriptionList"/>
    <dgm:cxn modelId="{3876868E-B98C-4740-BCFC-3FA19DFC85CC}" type="presParOf" srcId="{360E1F54-7EB4-447A-AECA-A4DD9FD5D76F}" destId="{477BE1AF-23B1-4FD9-90DF-BA49B1858A22}" srcOrd="3" destOrd="0" presId="urn:microsoft.com/office/officeart/2018/5/layout/CenteredIconLabelDescriptionList"/>
    <dgm:cxn modelId="{8D49076E-95F9-4211-8207-50E35A92189F}" type="presParOf" srcId="{360E1F54-7EB4-447A-AECA-A4DD9FD5D76F}" destId="{721F269A-4B09-43C5-81AF-CBC6BAAD537A}" srcOrd="4" destOrd="0" presId="urn:microsoft.com/office/officeart/2018/5/layout/CenteredIconLabelDescriptionList"/>
    <dgm:cxn modelId="{3386F904-B690-45EF-89D6-10F1DB017F52}" type="presParOf" srcId="{F7A4BBE9-C918-419F-928F-6602F2C8B4DE}" destId="{F36A81B1-D4B3-40C3-9D80-D453ACC2D927}" srcOrd="1" destOrd="0" presId="urn:microsoft.com/office/officeart/2018/5/layout/CenteredIconLabelDescriptionList"/>
    <dgm:cxn modelId="{F6C7A3A3-0F49-4828-BD05-F34F5EFFC697}" type="presParOf" srcId="{F7A4BBE9-C918-419F-928F-6602F2C8B4DE}" destId="{0CF21371-E09B-41BF-A785-094DFDD53C9F}" srcOrd="2" destOrd="0" presId="urn:microsoft.com/office/officeart/2018/5/layout/CenteredIconLabelDescriptionList"/>
    <dgm:cxn modelId="{BC27129E-0EC8-423A-A1A7-35A0FB274055}" type="presParOf" srcId="{0CF21371-E09B-41BF-A785-094DFDD53C9F}" destId="{7C21D136-0A95-4B91-9513-96CC61F9B957}" srcOrd="0" destOrd="0" presId="urn:microsoft.com/office/officeart/2018/5/layout/CenteredIconLabelDescriptionList"/>
    <dgm:cxn modelId="{E51E2A1F-1F49-46DF-9D4A-A17A40B28F52}" type="presParOf" srcId="{0CF21371-E09B-41BF-A785-094DFDD53C9F}" destId="{43DFDC5A-0AE3-46CE-8DFB-07C3F6127F45}" srcOrd="1" destOrd="0" presId="urn:microsoft.com/office/officeart/2018/5/layout/CenteredIconLabelDescriptionList"/>
    <dgm:cxn modelId="{68F68989-358F-4D6F-9CF5-35A8942FE543}" type="presParOf" srcId="{0CF21371-E09B-41BF-A785-094DFDD53C9F}" destId="{9F65A506-94B2-41D7-B8E0-58D021A2B035}" srcOrd="2" destOrd="0" presId="urn:microsoft.com/office/officeart/2018/5/layout/CenteredIconLabelDescriptionList"/>
    <dgm:cxn modelId="{5D92D53E-A817-44F6-82AD-FFACDA9E7AC2}" type="presParOf" srcId="{0CF21371-E09B-41BF-A785-094DFDD53C9F}" destId="{E295751E-72CF-4108-AC74-42DB65574DBC}" srcOrd="3" destOrd="0" presId="urn:microsoft.com/office/officeart/2018/5/layout/CenteredIconLabelDescriptionList"/>
    <dgm:cxn modelId="{27ED7D38-4C81-463F-8382-1A2709BB0D4C}" type="presParOf" srcId="{0CF21371-E09B-41BF-A785-094DFDD53C9F}" destId="{B63FDC35-2EA9-4C79-9C2F-2AED559FE48E}" srcOrd="4" destOrd="0" presId="urn:microsoft.com/office/officeart/2018/5/layout/CenteredIconLabelDescriptionList"/>
    <dgm:cxn modelId="{58507A32-142E-408E-BC0A-241EFD862314}" type="presParOf" srcId="{F7A4BBE9-C918-419F-928F-6602F2C8B4DE}" destId="{0F8792FC-54AB-4F9F-A2FD-4A1D04EEE5A0}" srcOrd="3" destOrd="0" presId="urn:microsoft.com/office/officeart/2018/5/layout/CenteredIconLabelDescriptionList"/>
    <dgm:cxn modelId="{BA409577-750A-48A3-B979-EAEDC1255CD5}" type="presParOf" srcId="{F7A4BBE9-C918-419F-928F-6602F2C8B4DE}" destId="{367E8A4C-B21B-4CC3-BE49-F8F8B67657C1}" srcOrd="4" destOrd="0" presId="urn:microsoft.com/office/officeart/2018/5/layout/CenteredIconLabelDescriptionList"/>
    <dgm:cxn modelId="{60CD959B-2474-487D-A484-D4EC93132F8C}" type="presParOf" srcId="{367E8A4C-B21B-4CC3-BE49-F8F8B67657C1}" destId="{E09FBC12-C9CA-4BDD-9AF4-0DCB7B09BDB5}" srcOrd="0" destOrd="0" presId="urn:microsoft.com/office/officeart/2018/5/layout/CenteredIconLabelDescriptionList"/>
    <dgm:cxn modelId="{8B40ECAE-85D2-41C6-ABAE-EED3F2334EBB}" type="presParOf" srcId="{367E8A4C-B21B-4CC3-BE49-F8F8B67657C1}" destId="{81E3F56F-2E7C-4690-9BFD-AD83CD4660D7}" srcOrd="1" destOrd="0" presId="urn:microsoft.com/office/officeart/2018/5/layout/CenteredIconLabelDescriptionList"/>
    <dgm:cxn modelId="{F1D178CA-0049-4D68-A69B-9A3ED4C63AC6}" type="presParOf" srcId="{367E8A4C-B21B-4CC3-BE49-F8F8B67657C1}" destId="{A517C32E-2C17-4BE1-B39C-1BFA03B3B274}" srcOrd="2" destOrd="0" presId="urn:microsoft.com/office/officeart/2018/5/layout/CenteredIconLabelDescriptionList"/>
    <dgm:cxn modelId="{9FDA0417-3B11-463E-B04A-F2ECE1D2667E}" type="presParOf" srcId="{367E8A4C-B21B-4CC3-BE49-F8F8B67657C1}" destId="{2B92CD7C-24D1-4887-AF45-24C14B4302E1}" srcOrd="3" destOrd="0" presId="urn:microsoft.com/office/officeart/2018/5/layout/CenteredIconLabelDescriptionList"/>
    <dgm:cxn modelId="{098102F7-B5A1-4996-9B0A-3BBD30C7CAA0}" type="presParOf" srcId="{367E8A4C-B21B-4CC3-BE49-F8F8B67657C1}" destId="{54176676-DAF2-4290-91F8-9BE0B326362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BCC7B-1568-46C3-BF31-E85859578FEE}">
      <dsp:nvSpPr>
        <dsp:cNvPr id="0" name=""/>
        <dsp:cNvSpPr/>
      </dsp:nvSpPr>
      <dsp:spPr>
        <a:xfrm>
          <a:off x="3120" y="48127"/>
          <a:ext cx="690292" cy="6902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BAB63E-B0D9-4DA4-BDC1-FD4A1A91F715}">
      <dsp:nvSpPr>
        <dsp:cNvPr id="0" name=""/>
        <dsp:cNvSpPr/>
      </dsp:nvSpPr>
      <dsp:spPr>
        <a:xfrm>
          <a:off x="3120" y="942166"/>
          <a:ext cx="1972265" cy="651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latin typeface="+mn-lt"/>
              <a:cs typeface="Times New Roman" panose="02020603050405020304" pitchFamily="18" charset="0"/>
            </a:rPr>
            <a:t>Enhanced Predictive Policy-Making:</a:t>
          </a:r>
          <a:endParaRPr lang="en-US" sz="1400" kern="1200" dirty="0">
            <a:latin typeface="+mn-lt"/>
            <a:cs typeface="Times New Roman" panose="02020603050405020304" pitchFamily="18" charset="0"/>
          </a:endParaRPr>
        </a:p>
      </dsp:txBody>
      <dsp:txXfrm>
        <a:off x="3120" y="942166"/>
        <a:ext cx="1972265" cy="651772"/>
      </dsp:txXfrm>
    </dsp:sp>
    <dsp:sp modelId="{D140B994-6045-4D7C-8E40-ED45CC307F91}">
      <dsp:nvSpPr>
        <dsp:cNvPr id="0" name=""/>
        <dsp:cNvSpPr/>
      </dsp:nvSpPr>
      <dsp:spPr>
        <a:xfrm>
          <a:off x="3120" y="1688704"/>
          <a:ext cx="1972265" cy="3097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577850">
            <a:lnSpc>
              <a:spcPct val="100000"/>
            </a:lnSpc>
            <a:spcBef>
              <a:spcPct val="0"/>
            </a:spcBef>
            <a:spcAft>
              <a:spcPct val="35000"/>
            </a:spcAft>
            <a:buNone/>
          </a:pPr>
          <a:r>
            <a:rPr lang="en-US" sz="1300" kern="1200" dirty="0">
              <a:latin typeface="+mn-lt"/>
              <a:cs typeface="Times New Roman" panose="02020603050405020304" pitchFamily="18" charset="0"/>
            </a:rPr>
            <a:t>Artificial Intelligence allows public institutions to analyze large datasets, identifying trends and forecasting future scenarios with greater accuracy.</a:t>
          </a:r>
        </a:p>
        <a:p>
          <a:pPr marL="0" lvl="0" indent="0" algn="just" defTabSz="577850">
            <a:lnSpc>
              <a:spcPct val="100000"/>
            </a:lnSpc>
            <a:spcBef>
              <a:spcPct val="0"/>
            </a:spcBef>
            <a:spcAft>
              <a:spcPct val="35000"/>
            </a:spcAft>
            <a:buNone/>
          </a:pPr>
          <a:r>
            <a:rPr lang="en-US" sz="1300" kern="1200" dirty="0">
              <a:latin typeface="+mn-lt"/>
              <a:cs typeface="Times New Roman" panose="02020603050405020304" pitchFamily="18" charset="0"/>
            </a:rPr>
            <a:t>AI-driven insights enable policymakers to proactively address challenges and optimize resource allocation, resulting in informed and effective decision-making.</a:t>
          </a:r>
        </a:p>
      </dsp:txBody>
      <dsp:txXfrm>
        <a:off x="3120" y="1688704"/>
        <a:ext cx="1972265" cy="3097715"/>
      </dsp:txXfrm>
    </dsp:sp>
    <dsp:sp modelId="{499C59F3-5AF1-46D9-8A27-7977299612E9}">
      <dsp:nvSpPr>
        <dsp:cNvPr id="0" name=""/>
        <dsp:cNvSpPr/>
      </dsp:nvSpPr>
      <dsp:spPr>
        <a:xfrm>
          <a:off x="2320532" y="48127"/>
          <a:ext cx="690292" cy="6902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997B6-2370-46DB-9485-96BC4087B0E9}">
      <dsp:nvSpPr>
        <dsp:cNvPr id="0" name=""/>
        <dsp:cNvSpPr/>
      </dsp:nvSpPr>
      <dsp:spPr>
        <a:xfrm>
          <a:off x="2320532" y="942166"/>
          <a:ext cx="1972265" cy="651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latin typeface="+mn-lt"/>
              <a:cs typeface="Times New Roman" panose="02020603050405020304" pitchFamily="18" charset="0"/>
            </a:rPr>
            <a:t>Improved Citizen </a:t>
          </a:r>
          <a:r>
            <a:rPr lang="en-US" sz="1400" b="1" kern="1200" dirty="0">
              <a:solidFill>
                <a:prstClr val="black">
                  <a:hueOff val="0"/>
                  <a:satOff val="0"/>
                  <a:lumOff val="0"/>
                  <a:alphaOff val="0"/>
                </a:prstClr>
              </a:solidFill>
              <a:latin typeface="+mn-lt"/>
              <a:ea typeface="+mn-ea"/>
              <a:cs typeface="Times New Roman" panose="02020603050405020304" pitchFamily="18" charset="0"/>
            </a:rPr>
            <a:t>Interaction via Chatbots:</a:t>
          </a:r>
        </a:p>
      </dsp:txBody>
      <dsp:txXfrm>
        <a:off x="2320532" y="942166"/>
        <a:ext cx="1972265" cy="651772"/>
      </dsp:txXfrm>
    </dsp:sp>
    <dsp:sp modelId="{7D351B02-7792-4F92-B38F-A477FDF81D2F}">
      <dsp:nvSpPr>
        <dsp:cNvPr id="0" name=""/>
        <dsp:cNvSpPr/>
      </dsp:nvSpPr>
      <dsp:spPr>
        <a:xfrm>
          <a:off x="2320532" y="1688704"/>
          <a:ext cx="1972265" cy="3097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577850">
            <a:lnSpc>
              <a:spcPct val="100000"/>
            </a:lnSpc>
            <a:spcBef>
              <a:spcPct val="0"/>
            </a:spcBef>
            <a:spcAft>
              <a:spcPct val="35000"/>
            </a:spcAft>
            <a:buNone/>
          </a:pPr>
          <a:r>
            <a:rPr lang="en-US" sz="1300" kern="1200" dirty="0">
              <a:latin typeface="+mn-lt"/>
              <a:cs typeface="Times New Roman" panose="02020603050405020304" pitchFamily="18" charset="0"/>
            </a:rPr>
            <a:t>AI-powered chatbots deliver instant, accurate responses to citizen inquiries, enhancing accessibility and improving user satisfaction.</a:t>
          </a:r>
        </a:p>
        <a:p>
          <a:pPr marL="0" lvl="0" indent="0" algn="just" defTabSz="577850">
            <a:lnSpc>
              <a:spcPct val="100000"/>
            </a:lnSpc>
            <a:spcBef>
              <a:spcPct val="0"/>
            </a:spcBef>
            <a:spcAft>
              <a:spcPct val="35000"/>
            </a:spcAft>
            <a:buNone/>
          </a:pPr>
          <a:r>
            <a:rPr lang="en-US" sz="1300" kern="1200" dirty="0">
              <a:latin typeface="+mn-lt"/>
              <a:cs typeface="Times New Roman" panose="02020603050405020304" pitchFamily="18" charset="0"/>
            </a:rPr>
            <a:t>These chatbots streamline interactions, reducing wait times and relieving staff from repetitive tasks, enabling them to focus on complex queries and service improvements.</a:t>
          </a:r>
        </a:p>
      </dsp:txBody>
      <dsp:txXfrm>
        <a:off x="2320532" y="1688704"/>
        <a:ext cx="1972265" cy="3097715"/>
      </dsp:txXfrm>
    </dsp:sp>
    <dsp:sp modelId="{A5580389-4A59-4561-A16E-CD1BEA8D930D}">
      <dsp:nvSpPr>
        <dsp:cNvPr id="0" name=""/>
        <dsp:cNvSpPr/>
      </dsp:nvSpPr>
      <dsp:spPr>
        <a:xfrm>
          <a:off x="4637944" y="48127"/>
          <a:ext cx="690292" cy="6902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EFFB7-6438-4B1D-9BA9-E0A20EB818E6}">
      <dsp:nvSpPr>
        <dsp:cNvPr id="0" name=""/>
        <dsp:cNvSpPr/>
      </dsp:nvSpPr>
      <dsp:spPr>
        <a:xfrm>
          <a:off x="4637944" y="942166"/>
          <a:ext cx="1972265" cy="651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latin typeface="+mn-lt"/>
              <a:cs typeface="Times New Roman" panose="02020603050405020304" pitchFamily="18" charset="0"/>
            </a:rPr>
            <a:t>Increased Efficiency through Automation:</a:t>
          </a:r>
          <a:endParaRPr lang="en-US" sz="1400" kern="1200" dirty="0">
            <a:latin typeface="+mn-lt"/>
            <a:cs typeface="Times New Roman" panose="02020603050405020304" pitchFamily="18" charset="0"/>
          </a:endParaRPr>
        </a:p>
      </dsp:txBody>
      <dsp:txXfrm>
        <a:off x="4637944" y="942166"/>
        <a:ext cx="1972265" cy="651772"/>
      </dsp:txXfrm>
    </dsp:sp>
    <dsp:sp modelId="{8D4F65C4-0432-499E-A537-47308BB03E2B}">
      <dsp:nvSpPr>
        <dsp:cNvPr id="0" name=""/>
        <dsp:cNvSpPr/>
      </dsp:nvSpPr>
      <dsp:spPr>
        <a:xfrm>
          <a:off x="4637944" y="1688704"/>
          <a:ext cx="1972265" cy="3097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577850">
            <a:lnSpc>
              <a:spcPct val="100000"/>
            </a:lnSpc>
            <a:spcBef>
              <a:spcPct val="0"/>
            </a:spcBef>
            <a:spcAft>
              <a:spcPct val="35000"/>
            </a:spcAft>
            <a:buNone/>
          </a:pPr>
          <a:r>
            <a:rPr lang="en-US" sz="1300" kern="1200" dirty="0">
              <a:latin typeface="+mn-lt"/>
              <a:cs typeface="Times New Roman" panose="02020603050405020304" pitchFamily="18" charset="0"/>
            </a:rPr>
            <a:t>Automation of routine administrative tasks through AI technologies significantly reduces manual labor, operational errors, and processing times.</a:t>
          </a:r>
        </a:p>
        <a:p>
          <a:pPr marL="0" lvl="0" indent="0" algn="just" defTabSz="577850">
            <a:lnSpc>
              <a:spcPct val="100000"/>
            </a:lnSpc>
            <a:spcBef>
              <a:spcPct val="0"/>
            </a:spcBef>
            <a:spcAft>
              <a:spcPct val="35000"/>
            </a:spcAft>
            <a:buNone/>
          </a:pPr>
          <a:r>
            <a:rPr lang="en-US" sz="1300" kern="1200" dirty="0">
              <a:latin typeface="+mn-lt"/>
              <a:cs typeface="Times New Roman" panose="02020603050405020304" pitchFamily="18" charset="0"/>
            </a:rPr>
            <a:t>Efficiency gains from automation facilitate better resource utilization, enabling institutions to allocate personnel and funds towards strategic initiatives and service enhancement.</a:t>
          </a:r>
        </a:p>
      </dsp:txBody>
      <dsp:txXfrm>
        <a:off x="4637944" y="1688704"/>
        <a:ext cx="1972265" cy="3097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0F0C7-DD06-4F72-9DA9-21E3E0FA4103}">
      <dsp:nvSpPr>
        <dsp:cNvPr id="0" name=""/>
        <dsp:cNvSpPr/>
      </dsp:nvSpPr>
      <dsp:spPr>
        <a:xfrm>
          <a:off x="7353" y="0"/>
          <a:ext cx="655787" cy="6299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FE9103-952D-4405-ABD4-CB67D6481C06}">
      <dsp:nvSpPr>
        <dsp:cNvPr id="0" name=""/>
        <dsp:cNvSpPr/>
      </dsp:nvSpPr>
      <dsp:spPr>
        <a:xfrm>
          <a:off x="7353" y="801028"/>
          <a:ext cx="1873678" cy="422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latin typeface="+mn-lt"/>
              <a:cs typeface="Times New Roman" panose="02020603050405020304" pitchFamily="18" charset="0"/>
            </a:rPr>
            <a:t>Digital Civic Technology Platforms:</a:t>
          </a:r>
          <a:endParaRPr lang="en-US" sz="1400" kern="1200" dirty="0">
            <a:latin typeface="+mn-lt"/>
            <a:cs typeface="Times New Roman" panose="02020603050405020304" pitchFamily="18" charset="0"/>
          </a:endParaRPr>
        </a:p>
      </dsp:txBody>
      <dsp:txXfrm>
        <a:off x="7353" y="801028"/>
        <a:ext cx="1873678" cy="422253"/>
      </dsp:txXfrm>
    </dsp:sp>
    <dsp:sp modelId="{B1184954-6176-4ADC-9A73-9FAB58132572}">
      <dsp:nvSpPr>
        <dsp:cNvPr id="0" name=""/>
        <dsp:cNvSpPr/>
      </dsp:nvSpPr>
      <dsp:spPr>
        <a:xfrm>
          <a:off x="7353" y="1302853"/>
          <a:ext cx="1873678" cy="284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en-US" sz="1300" kern="1200" dirty="0">
              <a:latin typeface="+mn-lt"/>
              <a:cs typeface="Times New Roman" panose="02020603050405020304" pitchFamily="18" charset="0"/>
            </a:rPr>
            <a:t>These tools facilitate greater inclusiveness and transparency in the policymaking process, allowing broader and more diverse community engagement.</a:t>
          </a:r>
        </a:p>
        <a:p>
          <a:pPr marL="0" lvl="0" indent="0" algn="l" defTabSz="577850">
            <a:lnSpc>
              <a:spcPct val="100000"/>
            </a:lnSpc>
            <a:spcBef>
              <a:spcPct val="0"/>
            </a:spcBef>
            <a:spcAft>
              <a:spcPct val="35000"/>
            </a:spcAft>
            <a:buNone/>
          </a:pPr>
          <a:r>
            <a:rPr lang="en-US" sz="1300" kern="1200" dirty="0">
              <a:latin typeface="+mn-lt"/>
              <a:cs typeface="Times New Roman" panose="02020603050405020304" pitchFamily="18" charset="0"/>
            </a:rPr>
            <a:t>Civic tech platforms offer interactive forums, surveys, and consultation mechanisms to capture public opinion and prioritize community-driven issues.</a:t>
          </a:r>
        </a:p>
      </dsp:txBody>
      <dsp:txXfrm>
        <a:off x="7353" y="1302853"/>
        <a:ext cx="1873678" cy="2842949"/>
      </dsp:txXfrm>
    </dsp:sp>
    <dsp:sp modelId="{23B80A24-F9AC-42B9-91B3-AAAE62EB0693}">
      <dsp:nvSpPr>
        <dsp:cNvPr id="0" name=""/>
        <dsp:cNvSpPr/>
      </dsp:nvSpPr>
      <dsp:spPr>
        <a:xfrm>
          <a:off x="2208926" y="0"/>
          <a:ext cx="655787" cy="6299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1150BB-3281-474E-92A9-D0F0F4A3106C}">
      <dsp:nvSpPr>
        <dsp:cNvPr id="0" name=""/>
        <dsp:cNvSpPr/>
      </dsp:nvSpPr>
      <dsp:spPr>
        <a:xfrm>
          <a:off x="2208926" y="801028"/>
          <a:ext cx="1873678" cy="422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latin typeface="+mn-lt"/>
              <a:cs typeface="Times New Roman" panose="02020603050405020304" pitchFamily="18" charset="0"/>
            </a:rPr>
            <a:t>Enhanced Government Responsiveness:</a:t>
          </a:r>
          <a:endParaRPr lang="en-US" sz="1400" kern="1200" dirty="0">
            <a:latin typeface="+mn-lt"/>
            <a:cs typeface="Times New Roman" panose="02020603050405020304" pitchFamily="18" charset="0"/>
          </a:endParaRPr>
        </a:p>
      </dsp:txBody>
      <dsp:txXfrm>
        <a:off x="2208926" y="801028"/>
        <a:ext cx="1873678" cy="422253"/>
      </dsp:txXfrm>
    </dsp:sp>
    <dsp:sp modelId="{7291DB1B-6332-473A-A6CE-2A823DD071DC}">
      <dsp:nvSpPr>
        <dsp:cNvPr id="0" name=""/>
        <dsp:cNvSpPr/>
      </dsp:nvSpPr>
      <dsp:spPr>
        <a:xfrm>
          <a:off x="2208926" y="1302853"/>
          <a:ext cx="1873678" cy="284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en-US" sz="1300" kern="1200" dirty="0">
              <a:latin typeface="+mn-lt"/>
              <a:cs typeface="Times New Roman" panose="02020603050405020304" pitchFamily="18" charset="0"/>
            </a:rPr>
            <a:t>E-participation platforms enable governments to quickly and effectively gauge community sentiments, ensuring timely responses to citizen concerns and suggestions.</a:t>
          </a:r>
        </a:p>
        <a:p>
          <a:pPr marL="0" lvl="0" indent="0" algn="l" defTabSz="577850">
            <a:lnSpc>
              <a:spcPct val="100000"/>
            </a:lnSpc>
            <a:spcBef>
              <a:spcPct val="0"/>
            </a:spcBef>
            <a:spcAft>
              <a:spcPct val="35000"/>
            </a:spcAft>
            <a:buNone/>
          </a:pPr>
          <a:r>
            <a:rPr lang="en-US" sz="1300" kern="1200" dirty="0">
              <a:latin typeface="+mn-lt"/>
              <a:cs typeface="Times New Roman" panose="02020603050405020304" pitchFamily="18" charset="0"/>
            </a:rPr>
            <a:t>Real-time feedback mechanisms support dynamic policy adjustments and help align governmental actions with citizen expectations.</a:t>
          </a:r>
        </a:p>
      </dsp:txBody>
      <dsp:txXfrm>
        <a:off x="2208926" y="1302853"/>
        <a:ext cx="1873678" cy="2842949"/>
      </dsp:txXfrm>
    </dsp:sp>
    <dsp:sp modelId="{A7B75FCC-AAE9-40EF-81DA-F7F8DE34AB5F}">
      <dsp:nvSpPr>
        <dsp:cNvPr id="0" name=""/>
        <dsp:cNvSpPr/>
      </dsp:nvSpPr>
      <dsp:spPr>
        <a:xfrm>
          <a:off x="4410499" y="0"/>
          <a:ext cx="655787" cy="6299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C98816-0AF3-44A9-A3B5-27B8F7D50C39}">
      <dsp:nvSpPr>
        <dsp:cNvPr id="0" name=""/>
        <dsp:cNvSpPr/>
      </dsp:nvSpPr>
      <dsp:spPr>
        <a:xfrm>
          <a:off x="4410499" y="801028"/>
          <a:ext cx="1873678" cy="422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latin typeface="+mn-lt"/>
              <a:cs typeface="Times New Roman" panose="02020603050405020304" pitchFamily="18" charset="0"/>
            </a:rPr>
            <a:t>Strengthened Civic Engagement:</a:t>
          </a:r>
          <a:endParaRPr lang="en-US" sz="1400" kern="1200" dirty="0">
            <a:latin typeface="+mn-lt"/>
            <a:cs typeface="Times New Roman" panose="02020603050405020304" pitchFamily="18" charset="0"/>
          </a:endParaRPr>
        </a:p>
      </dsp:txBody>
      <dsp:txXfrm>
        <a:off x="4410499" y="801028"/>
        <a:ext cx="1873678" cy="422253"/>
      </dsp:txXfrm>
    </dsp:sp>
    <dsp:sp modelId="{A322BD41-C577-4BBC-BA98-CD085FDD07BE}">
      <dsp:nvSpPr>
        <dsp:cNvPr id="0" name=""/>
        <dsp:cNvSpPr/>
      </dsp:nvSpPr>
      <dsp:spPr>
        <a:xfrm>
          <a:off x="4410499" y="1302853"/>
          <a:ext cx="1873678" cy="284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en-US" sz="1300" kern="1200" dirty="0">
              <a:latin typeface="+mn-lt"/>
              <a:cs typeface="Times New Roman" panose="02020603050405020304" pitchFamily="18" charset="0"/>
            </a:rPr>
            <a:t>Digital participation tools empower citizens, promoting active engagement and fostering stronger democratic participation.</a:t>
          </a:r>
        </a:p>
        <a:p>
          <a:pPr marL="0" lvl="0" indent="0" algn="l" defTabSz="577850">
            <a:lnSpc>
              <a:spcPct val="100000"/>
            </a:lnSpc>
            <a:spcBef>
              <a:spcPct val="0"/>
            </a:spcBef>
            <a:spcAft>
              <a:spcPct val="35000"/>
            </a:spcAft>
            <a:buNone/>
          </a:pPr>
          <a:r>
            <a:rPr lang="en-US" sz="1300" kern="1200" dirty="0">
              <a:latin typeface="+mn-lt"/>
              <a:cs typeface="Times New Roman" panose="02020603050405020304" pitchFamily="18" charset="0"/>
            </a:rPr>
            <a:t>By breaking down traditional barriers to engagement, these platforms encourage continuous dialogue and collaboration between citizens and policymakers.</a:t>
          </a:r>
        </a:p>
      </dsp:txBody>
      <dsp:txXfrm>
        <a:off x="4410499" y="1302853"/>
        <a:ext cx="1873678" cy="2842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00940-150E-461F-A4CF-BDF9D666FBD9}">
      <dsp:nvSpPr>
        <dsp:cNvPr id="0" name=""/>
        <dsp:cNvSpPr/>
      </dsp:nvSpPr>
      <dsp:spPr>
        <a:xfrm>
          <a:off x="1024625" y="20609"/>
          <a:ext cx="1097489" cy="10974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2EF51D-1A57-4ED3-B18A-09D4B80875B7}">
      <dsp:nvSpPr>
        <dsp:cNvPr id="0" name=""/>
        <dsp:cNvSpPr/>
      </dsp:nvSpPr>
      <dsp:spPr>
        <a:xfrm>
          <a:off x="5527" y="1303434"/>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latin typeface="+mn-lt"/>
              <a:cs typeface="Times New Roman" panose="02020603050405020304" pitchFamily="18" charset="0"/>
            </a:rPr>
            <a:t>Minimizing Project Delays:</a:t>
          </a:r>
          <a:endParaRPr lang="en-US" sz="2000" kern="1200" dirty="0">
            <a:latin typeface="+mn-lt"/>
            <a:cs typeface="Times New Roman" panose="02020603050405020304" pitchFamily="18" charset="0"/>
          </a:endParaRPr>
        </a:p>
      </dsp:txBody>
      <dsp:txXfrm>
        <a:off x="5527" y="1303434"/>
        <a:ext cx="3135684" cy="470352"/>
      </dsp:txXfrm>
    </dsp:sp>
    <dsp:sp modelId="{721F269A-4B09-43C5-81AF-CBC6BAAD537A}">
      <dsp:nvSpPr>
        <dsp:cNvPr id="0" name=""/>
        <dsp:cNvSpPr/>
      </dsp:nvSpPr>
      <dsp:spPr>
        <a:xfrm>
          <a:off x="5527" y="1859989"/>
          <a:ext cx="3135684" cy="2470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latin typeface="+mn-lt"/>
              <a:cs typeface="Times New Roman" panose="02020603050405020304" pitchFamily="18" charset="0"/>
            </a:rPr>
            <a:t>Digital collaboration tools enable efficient communication and coordination between public institutions and providers, significantly reducing misunderstandings and delays.</a:t>
          </a:r>
        </a:p>
        <a:p>
          <a:pPr marL="0" lvl="0" indent="0" algn="ctr" defTabSz="666750">
            <a:lnSpc>
              <a:spcPct val="100000"/>
            </a:lnSpc>
            <a:spcBef>
              <a:spcPct val="0"/>
            </a:spcBef>
            <a:spcAft>
              <a:spcPct val="35000"/>
            </a:spcAft>
            <a:buNone/>
          </a:pPr>
          <a:r>
            <a:rPr lang="en-US" sz="1500" kern="1200" dirty="0">
              <a:latin typeface="+mn-lt"/>
              <a:cs typeface="Times New Roman" panose="02020603050405020304" pitchFamily="18" charset="0"/>
            </a:rPr>
            <a:t>Real-time project updates and streamlined workflow management ensure timely delivery and alignment with planned schedules.</a:t>
          </a:r>
        </a:p>
      </dsp:txBody>
      <dsp:txXfrm>
        <a:off x="5527" y="1859989"/>
        <a:ext cx="3135684" cy="2470739"/>
      </dsp:txXfrm>
    </dsp:sp>
    <dsp:sp modelId="{7C21D136-0A95-4B91-9513-96CC61F9B957}">
      <dsp:nvSpPr>
        <dsp:cNvPr id="0" name=""/>
        <dsp:cNvSpPr/>
      </dsp:nvSpPr>
      <dsp:spPr>
        <a:xfrm>
          <a:off x="4709055" y="20609"/>
          <a:ext cx="1097489" cy="10974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65A506-94B2-41D7-B8E0-58D021A2B035}">
      <dsp:nvSpPr>
        <dsp:cNvPr id="0" name=""/>
        <dsp:cNvSpPr/>
      </dsp:nvSpPr>
      <dsp:spPr>
        <a:xfrm>
          <a:off x="3689957" y="1303434"/>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latin typeface="+mn-lt"/>
              <a:cs typeface="Times New Roman" panose="02020603050405020304" pitchFamily="18" charset="0"/>
            </a:rPr>
            <a:t>Enhanced Transparency:</a:t>
          </a:r>
          <a:endParaRPr lang="en-US" sz="2000" kern="1200" dirty="0">
            <a:latin typeface="+mn-lt"/>
            <a:cs typeface="Times New Roman" panose="02020603050405020304" pitchFamily="18" charset="0"/>
          </a:endParaRPr>
        </a:p>
      </dsp:txBody>
      <dsp:txXfrm>
        <a:off x="3689957" y="1303434"/>
        <a:ext cx="3135684" cy="470352"/>
      </dsp:txXfrm>
    </dsp:sp>
    <dsp:sp modelId="{B63FDC35-2EA9-4C79-9C2F-2AED559FE48E}">
      <dsp:nvSpPr>
        <dsp:cNvPr id="0" name=""/>
        <dsp:cNvSpPr/>
      </dsp:nvSpPr>
      <dsp:spPr>
        <a:xfrm>
          <a:off x="3689957" y="1859989"/>
          <a:ext cx="3135684" cy="2470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latin typeface="+mn-lt"/>
              <a:cs typeface="Times New Roman" panose="02020603050405020304" pitchFamily="18" charset="0"/>
            </a:rPr>
            <a:t>Digital platforms provide comprehensive documentation and clear records of interactions, facilitating greater transparency in public projects.</a:t>
          </a:r>
        </a:p>
        <a:p>
          <a:pPr marL="0" lvl="0" indent="0" algn="ctr" defTabSz="666750">
            <a:lnSpc>
              <a:spcPct val="100000"/>
            </a:lnSpc>
            <a:spcBef>
              <a:spcPct val="0"/>
            </a:spcBef>
            <a:spcAft>
              <a:spcPct val="35000"/>
            </a:spcAft>
            <a:buNone/>
          </a:pPr>
          <a:r>
            <a:rPr lang="en-US" sz="1500" kern="1200" dirty="0">
              <a:latin typeface="+mn-lt"/>
              <a:cs typeface="Times New Roman" panose="02020603050405020304" pitchFamily="18" charset="0"/>
            </a:rPr>
            <a:t>Transparent processes foster trust among stakeholders, suppliers, and citizens, demonstrating responsible management of public resources.</a:t>
          </a:r>
        </a:p>
      </dsp:txBody>
      <dsp:txXfrm>
        <a:off x="3689957" y="1859989"/>
        <a:ext cx="3135684" cy="2470739"/>
      </dsp:txXfrm>
    </dsp:sp>
    <dsp:sp modelId="{E09FBC12-C9CA-4BDD-9AF4-0DCB7B09BDB5}">
      <dsp:nvSpPr>
        <dsp:cNvPr id="0" name=""/>
        <dsp:cNvSpPr/>
      </dsp:nvSpPr>
      <dsp:spPr>
        <a:xfrm>
          <a:off x="8393484" y="20609"/>
          <a:ext cx="1097489" cy="10974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17C32E-2C17-4BE1-B39C-1BFA03B3B274}">
      <dsp:nvSpPr>
        <dsp:cNvPr id="0" name=""/>
        <dsp:cNvSpPr/>
      </dsp:nvSpPr>
      <dsp:spPr>
        <a:xfrm>
          <a:off x="7374387" y="1303434"/>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latin typeface="+mn-lt"/>
              <a:cs typeface="Times New Roman" panose="02020603050405020304" pitchFamily="18" charset="0"/>
            </a:rPr>
            <a:t>Improved Accountability:</a:t>
          </a:r>
          <a:endParaRPr lang="en-US" sz="2000" kern="1200" dirty="0">
            <a:latin typeface="+mn-lt"/>
            <a:cs typeface="Times New Roman" panose="02020603050405020304" pitchFamily="18" charset="0"/>
          </a:endParaRPr>
        </a:p>
      </dsp:txBody>
      <dsp:txXfrm>
        <a:off x="7374387" y="1303434"/>
        <a:ext cx="3135684" cy="470352"/>
      </dsp:txXfrm>
    </dsp:sp>
    <dsp:sp modelId="{54176676-DAF2-4290-91F8-9BE0B326362F}">
      <dsp:nvSpPr>
        <dsp:cNvPr id="0" name=""/>
        <dsp:cNvSpPr/>
      </dsp:nvSpPr>
      <dsp:spPr>
        <a:xfrm>
          <a:off x="7374387" y="1859989"/>
          <a:ext cx="3135684" cy="2470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latin typeface="+mn-lt"/>
              <a:cs typeface="Times New Roman" panose="02020603050405020304" pitchFamily="18" charset="0"/>
            </a:rPr>
            <a:t>Digital collaboration promotes accountability by clearly defining roles, responsibilities, and timelines, making it easier to track progress and identify issues promptly.</a:t>
          </a:r>
        </a:p>
        <a:p>
          <a:pPr marL="0" lvl="0" indent="0" algn="ctr" defTabSz="666750">
            <a:lnSpc>
              <a:spcPct val="100000"/>
            </a:lnSpc>
            <a:spcBef>
              <a:spcPct val="0"/>
            </a:spcBef>
            <a:spcAft>
              <a:spcPct val="35000"/>
            </a:spcAft>
            <a:buNone/>
          </a:pPr>
          <a:r>
            <a:rPr lang="en-US" sz="1500" kern="1200" dirty="0">
              <a:latin typeface="+mn-lt"/>
              <a:cs typeface="Times New Roman" panose="02020603050405020304" pitchFamily="18" charset="0"/>
            </a:rPr>
            <a:t>Enhanced oversight mechanisms through digital platforms ensure compliance, timely problem-solving, and more responsible stewardship of public spending.</a:t>
          </a:r>
        </a:p>
      </dsp:txBody>
      <dsp:txXfrm>
        <a:off x="7374387" y="1859989"/>
        <a:ext cx="3135684" cy="247073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45884-2096-417B-B137-5B672E1E9473}" type="datetimeFigureOut">
              <a:rPr lang="ru-RU" smtClean="0"/>
              <a:t>05.04.2025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55CC5-7077-4892-AD90-5B7D415D1FCC}" type="slidenum">
              <a:rPr lang="ru-RU" smtClean="0"/>
              <a:t>‹#›</a:t>
            </a:fld>
            <a:endParaRPr lang="ru-RU"/>
          </a:p>
        </p:txBody>
      </p:sp>
    </p:spTree>
    <p:extLst>
      <p:ext uri="{BB962C8B-B14F-4D97-AF65-F5344CB8AC3E}">
        <p14:creationId xmlns:p14="http://schemas.microsoft.com/office/powerpoint/2010/main" val="222969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72D830-FB06-7A7D-8031-761E4342C785}"/>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501F84C0-B7E3-8E1D-71AE-3DF8EDDE2E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D119B850-BF5B-30DF-5549-0D56B2FEEB87}"/>
              </a:ext>
            </a:extLst>
          </p:cNvPr>
          <p:cNvSpPr>
            <a:spLocks noGrp="1"/>
          </p:cNvSpPr>
          <p:nvPr>
            <p:ph type="dt" sz="half" idx="10"/>
          </p:nvPr>
        </p:nvSpPr>
        <p:spPr/>
        <p:txBody>
          <a:bodyPr/>
          <a:lstStyle/>
          <a:p>
            <a:fld id="{A5FEDA92-B3F3-4AE4-9A74-4A516216AF15}" type="datetime1">
              <a:rPr lang="sl-SI" smtClean="0"/>
              <a:t>5. 04. 2025</a:t>
            </a:fld>
            <a:endParaRPr lang="sl-SI"/>
          </a:p>
        </p:txBody>
      </p:sp>
      <p:sp>
        <p:nvSpPr>
          <p:cNvPr id="5" name="Označba mesta noge 4">
            <a:extLst>
              <a:ext uri="{FF2B5EF4-FFF2-40B4-BE49-F238E27FC236}">
                <a16:creationId xmlns:a16="http://schemas.microsoft.com/office/drawing/2014/main" id="{B4B7DC1C-AA11-9BB7-4C92-378675314EC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F1C99A0-A6B2-AA62-4B69-69679D1C99C5}"/>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204210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7E60809-61CB-CAF4-87C7-2D9DEE38A884}"/>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B24A27C3-9347-158F-33A3-915EA5D71FCA}"/>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46B9564-063E-5724-388B-F443DDEBC60B}"/>
              </a:ext>
            </a:extLst>
          </p:cNvPr>
          <p:cNvSpPr>
            <a:spLocks noGrp="1"/>
          </p:cNvSpPr>
          <p:nvPr>
            <p:ph type="dt" sz="half" idx="10"/>
          </p:nvPr>
        </p:nvSpPr>
        <p:spPr/>
        <p:txBody>
          <a:bodyPr/>
          <a:lstStyle/>
          <a:p>
            <a:fld id="{F2710E62-4840-4006-94AB-FFA6C879CD8B}" type="datetime1">
              <a:rPr lang="sl-SI" smtClean="0"/>
              <a:t>5. 04. 2025</a:t>
            </a:fld>
            <a:endParaRPr lang="sl-SI"/>
          </a:p>
        </p:txBody>
      </p:sp>
      <p:sp>
        <p:nvSpPr>
          <p:cNvPr id="5" name="Označba mesta noge 4">
            <a:extLst>
              <a:ext uri="{FF2B5EF4-FFF2-40B4-BE49-F238E27FC236}">
                <a16:creationId xmlns:a16="http://schemas.microsoft.com/office/drawing/2014/main" id="{19C56D94-F435-7C98-5BFF-8560FF23093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6868B6C-A6F7-9694-59D8-0DC9ABF37B8A}"/>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354815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D5A02800-A08F-8775-8787-E07B0769A17F}"/>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8D325B73-DE8E-950D-0345-E1C95020C69A}"/>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9682075-8A8E-9DCB-A806-29D92E6CA86B}"/>
              </a:ext>
            </a:extLst>
          </p:cNvPr>
          <p:cNvSpPr>
            <a:spLocks noGrp="1"/>
          </p:cNvSpPr>
          <p:nvPr>
            <p:ph type="dt" sz="half" idx="10"/>
          </p:nvPr>
        </p:nvSpPr>
        <p:spPr/>
        <p:txBody>
          <a:bodyPr/>
          <a:lstStyle/>
          <a:p>
            <a:fld id="{A2FA5E4D-66D5-413E-A1B6-DB69B441EDC3}" type="datetime1">
              <a:rPr lang="sl-SI" smtClean="0"/>
              <a:t>5. 04. 2025</a:t>
            </a:fld>
            <a:endParaRPr lang="sl-SI"/>
          </a:p>
        </p:txBody>
      </p:sp>
      <p:sp>
        <p:nvSpPr>
          <p:cNvPr id="5" name="Označba mesta noge 4">
            <a:extLst>
              <a:ext uri="{FF2B5EF4-FFF2-40B4-BE49-F238E27FC236}">
                <a16:creationId xmlns:a16="http://schemas.microsoft.com/office/drawing/2014/main" id="{1B9F9AC1-53CB-E9A0-A304-79EA5D60198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C4BDBD82-6F8D-C065-9EE7-FB87C7260D83}"/>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170909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CE8CA2-9B7F-1255-3B3F-40DA5202AB0B}"/>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F69084D7-AADE-88C1-8457-BD5E7D5CD886}"/>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B73A5FFB-50DF-F809-AECB-06D3705C2DB0}"/>
              </a:ext>
            </a:extLst>
          </p:cNvPr>
          <p:cNvSpPr>
            <a:spLocks noGrp="1"/>
          </p:cNvSpPr>
          <p:nvPr>
            <p:ph type="dt" sz="half" idx="10"/>
          </p:nvPr>
        </p:nvSpPr>
        <p:spPr/>
        <p:txBody>
          <a:bodyPr/>
          <a:lstStyle/>
          <a:p>
            <a:fld id="{36574C41-4667-4822-B125-B9BFA7500662}" type="datetime1">
              <a:rPr lang="sl-SI" smtClean="0"/>
              <a:t>5. 04. 2025</a:t>
            </a:fld>
            <a:endParaRPr lang="sl-SI"/>
          </a:p>
        </p:txBody>
      </p:sp>
      <p:sp>
        <p:nvSpPr>
          <p:cNvPr id="5" name="Označba mesta noge 4">
            <a:extLst>
              <a:ext uri="{FF2B5EF4-FFF2-40B4-BE49-F238E27FC236}">
                <a16:creationId xmlns:a16="http://schemas.microsoft.com/office/drawing/2014/main" id="{2676145E-D1C1-B6D6-0102-B8AF2D4799B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04CFF23-A886-2A30-BF44-5CD9DF1E9E20}"/>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164897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8671D7-FF1E-D338-1835-A329D763679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CBE1FE2E-3518-1043-EB85-86924A740A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B6EACDF0-04F2-7629-6BA6-5C73506877C1}"/>
              </a:ext>
            </a:extLst>
          </p:cNvPr>
          <p:cNvSpPr>
            <a:spLocks noGrp="1"/>
          </p:cNvSpPr>
          <p:nvPr>
            <p:ph type="dt" sz="half" idx="10"/>
          </p:nvPr>
        </p:nvSpPr>
        <p:spPr/>
        <p:txBody>
          <a:bodyPr/>
          <a:lstStyle/>
          <a:p>
            <a:fld id="{97E72654-5E19-4821-A32A-B44E49FA9ED8}" type="datetime1">
              <a:rPr lang="sl-SI" smtClean="0"/>
              <a:t>5. 04. 2025</a:t>
            </a:fld>
            <a:endParaRPr lang="sl-SI"/>
          </a:p>
        </p:txBody>
      </p:sp>
      <p:sp>
        <p:nvSpPr>
          <p:cNvPr id="5" name="Označba mesta noge 4">
            <a:extLst>
              <a:ext uri="{FF2B5EF4-FFF2-40B4-BE49-F238E27FC236}">
                <a16:creationId xmlns:a16="http://schemas.microsoft.com/office/drawing/2014/main" id="{1E7FAD15-0244-6622-20D7-D3D12EE481A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79EBB72-FA70-2DD3-0126-6C3C34E17963}"/>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285904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81BF30-65E3-2D9B-CF9F-A977E7FC91BB}"/>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554A9A66-7E50-BCA0-32E1-1B859AF7D654}"/>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BC83E5CE-AD06-46D1-34F4-F3C9605907B6}"/>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A77EDF8B-17ED-FD33-91BE-B3BD6E1BF3DA}"/>
              </a:ext>
            </a:extLst>
          </p:cNvPr>
          <p:cNvSpPr>
            <a:spLocks noGrp="1"/>
          </p:cNvSpPr>
          <p:nvPr>
            <p:ph type="dt" sz="half" idx="10"/>
          </p:nvPr>
        </p:nvSpPr>
        <p:spPr/>
        <p:txBody>
          <a:bodyPr/>
          <a:lstStyle/>
          <a:p>
            <a:fld id="{003D325E-7030-48B1-9E33-2796C0EE25CA}" type="datetime1">
              <a:rPr lang="sl-SI" smtClean="0"/>
              <a:t>5. 04. 2025</a:t>
            </a:fld>
            <a:endParaRPr lang="sl-SI"/>
          </a:p>
        </p:txBody>
      </p:sp>
      <p:sp>
        <p:nvSpPr>
          <p:cNvPr id="6" name="Označba mesta noge 5">
            <a:extLst>
              <a:ext uri="{FF2B5EF4-FFF2-40B4-BE49-F238E27FC236}">
                <a16:creationId xmlns:a16="http://schemas.microsoft.com/office/drawing/2014/main" id="{6281B322-0743-E522-1318-08DC3B82D7EE}"/>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82D57AF-31E7-E5BB-D6B1-A9E4C36B7888}"/>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189981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477AA9-D538-AB22-8F16-5BCEE20F6F08}"/>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8FFC3248-765B-FCB6-66F2-F55CFE628D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8D63DAE5-93A9-6AAA-8029-4D7F65DF0673}"/>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486C6BE6-5650-33BD-3F82-6CD40E349C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C17597A8-7FFD-82B2-5AC6-5EA6B0917287}"/>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E796F058-F7DC-E7BA-2235-D9AD4979B05D}"/>
              </a:ext>
            </a:extLst>
          </p:cNvPr>
          <p:cNvSpPr>
            <a:spLocks noGrp="1"/>
          </p:cNvSpPr>
          <p:nvPr>
            <p:ph type="dt" sz="half" idx="10"/>
          </p:nvPr>
        </p:nvSpPr>
        <p:spPr/>
        <p:txBody>
          <a:bodyPr/>
          <a:lstStyle/>
          <a:p>
            <a:fld id="{26D57185-CFD5-4AE0-8095-C5635C459356}" type="datetime1">
              <a:rPr lang="sl-SI" smtClean="0"/>
              <a:t>5. 04. 2025</a:t>
            </a:fld>
            <a:endParaRPr lang="sl-SI"/>
          </a:p>
        </p:txBody>
      </p:sp>
      <p:sp>
        <p:nvSpPr>
          <p:cNvPr id="8" name="Označba mesta noge 7">
            <a:extLst>
              <a:ext uri="{FF2B5EF4-FFF2-40B4-BE49-F238E27FC236}">
                <a16:creationId xmlns:a16="http://schemas.microsoft.com/office/drawing/2014/main" id="{C6DBA180-3A02-275E-F563-F92AA6C58739}"/>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9AC90F75-364A-85D0-083E-8B0EC7830DBC}"/>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368228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C29880-7C71-14C3-788A-0C26151CD904}"/>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48DBEC05-4369-E411-05D4-73B3DBA02F16}"/>
              </a:ext>
            </a:extLst>
          </p:cNvPr>
          <p:cNvSpPr>
            <a:spLocks noGrp="1"/>
          </p:cNvSpPr>
          <p:nvPr>
            <p:ph type="dt" sz="half" idx="10"/>
          </p:nvPr>
        </p:nvSpPr>
        <p:spPr/>
        <p:txBody>
          <a:bodyPr/>
          <a:lstStyle/>
          <a:p>
            <a:fld id="{96823323-30E0-46EB-B649-F294886F545D}" type="datetime1">
              <a:rPr lang="sl-SI" smtClean="0"/>
              <a:t>5. 04. 2025</a:t>
            </a:fld>
            <a:endParaRPr lang="sl-SI"/>
          </a:p>
        </p:txBody>
      </p:sp>
      <p:sp>
        <p:nvSpPr>
          <p:cNvPr id="4" name="Označba mesta noge 3">
            <a:extLst>
              <a:ext uri="{FF2B5EF4-FFF2-40B4-BE49-F238E27FC236}">
                <a16:creationId xmlns:a16="http://schemas.microsoft.com/office/drawing/2014/main" id="{B8502872-C051-F194-FF31-C41D4F08B730}"/>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F724E041-8735-30ED-915E-5F9C9D1C5081}"/>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81549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022B39F5-F225-3C61-3C9E-952E369C7FDC}"/>
              </a:ext>
            </a:extLst>
          </p:cNvPr>
          <p:cNvSpPr>
            <a:spLocks noGrp="1"/>
          </p:cNvSpPr>
          <p:nvPr>
            <p:ph type="dt" sz="half" idx="10"/>
          </p:nvPr>
        </p:nvSpPr>
        <p:spPr/>
        <p:txBody>
          <a:bodyPr/>
          <a:lstStyle/>
          <a:p>
            <a:fld id="{A11CAF51-1013-4EFD-B1E6-945358FAF4F9}" type="datetime1">
              <a:rPr lang="sl-SI" smtClean="0"/>
              <a:t>5. 04. 2025</a:t>
            </a:fld>
            <a:endParaRPr lang="sl-SI"/>
          </a:p>
        </p:txBody>
      </p:sp>
      <p:sp>
        <p:nvSpPr>
          <p:cNvPr id="3" name="Označba mesta noge 2">
            <a:extLst>
              <a:ext uri="{FF2B5EF4-FFF2-40B4-BE49-F238E27FC236}">
                <a16:creationId xmlns:a16="http://schemas.microsoft.com/office/drawing/2014/main" id="{7ACAD9CE-76CB-BD84-C788-558EB607AD6D}"/>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7E3FDF77-23A7-BFAB-F590-B3B91FD9589D}"/>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3664499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FE68A14-68FD-C361-15EE-F3358A565763}"/>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AF23B18-5273-D4E1-E920-7DCDBC3847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0B8B654-4A3F-A67D-9172-AD3FCE06E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4296A7BF-CBAB-DCBF-A16E-0B3209496AD1}"/>
              </a:ext>
            </a:extLst>
          </p:cNvPr>
          <p:cNvSpPr>
            <a:spLocks noGrp="1"/>
          </p:cNvSpPr>
          <p:nvPr>
            <p:ph type="dt" sz="half" idx="10"/>
          </p:nvPr>
        </p:nvSpPr>
        <p:spPr/>
        <p:txBody>
          <a:bodyPr/>
          <a:lstStyle/>
          <a:p>
            <a:fld id="{40B033BD-C570-4997-934D-B4DD28831D1E}" type="datetime1">
              <a:rPr lang="sl-SI" smtClean="0"/>
              <a:t>5. 04. 2025</a:t>
            </a:fld>
            <a:endParaRPr lang="sl-SI"/>
          </a:p>
        </p:txBody>
      </p:sp>
      <p:sp>
        <p:nvSpPr>
          <p:cNvPr id="6" name="Označba mesta noge 5">
            <a:extLst>
              <a:ext uri="{FF2B5EF4-FFF2-40B4-BE49-F238E27FC236}">
                <a16:creationId xmlns:a16="http://schemas.microsoft.com/office/drawing/2014/main" id="{3011039C-FE9A-EA04-63D1-2DDFEEDDC47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A0EE456-9C5A-2ADE-D292-B1FD42D48836}"/>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17798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59A071-32F7-0349-454D-EE9D097356DB}"/>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753B661D-CC99-A3C7-6C14-84FE72C6E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E623773A-45CA-88AD-09C6-CB06B9DDE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6126B57-AD12-AD07-7430-3E6847CCA648}"/>
              </a:ext>
            </a:extLst>
          </p:cNvPr>
          <p:cNvSpPr>
            <a:spLocks noGrp="1"/>
          </p:cNvSpPr>
          <p:nvPr>
            <p:ph type="dt" sz="half" idx="10"/>
          </p:nvPr>
        </p:nvSpPr>
        <p:spPr/>
        <p:txBody>
          <a:bodyPr/>
          <a:lstStyle/>
          <a:p>
            <a:fld id="{59E8E08E-D890-4807-A437-05099736F6D5}" type="datetime1">
              <a:rPr lang="sl-SI" smtClean="0"/>
              <a:t>5. 04. 2025</a:t>
            </a:fld>
            <a:endParaRPr lang="sl-SI"/>
          </a:p>
        </p:txBody>
      </p:sp>
      <p:sp>
        <p:nvSpPr>
          <p:cNvPr id="6" name="Označba mesta noge 5">
            <a:extLst>
              <a:ext uri="{FF2B5EF4-FFF2-40B4-BE49-F238E27FC236}">
                <a16:creationId xmlns:a16="http://schemas.microsoft.com/office/drawing/2014/main" id="{F24C126B-82DC-E626-E5F5-22CBD8D73A48}"/>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D2E9EC1-4EDE-DB65-4764-8C2EB1C3ABFE}"/>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82760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F1E02A48-37A6-F586-86DC-7C217405BE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6BE65B26-A280-5779-A3D3-7FB4C8563E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E9D6760-8A9E-958E-9BAB-2AF0B71DC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4C657B-3AE0-4D44-836B-7BF5A739122D}" type="datetime1">
              <a:rPr lang="sl-SI" smtClean="0"/>
              <a:t>5. 04. 2025</a:t>
            </a:fld>
            <a:endParaRPr lang="sl-SI"/>
          </a:p>
        </p:txBody>
      </p:sp>
      <p:sp>
        <p:nvSpPr>
          <p:cNvPr id="5" name="Označba mesta noge 4">
            <a:extLst>
              <a:ext uri="{FF2B5EF4-FFF2-40B4-BE49-F238E27FC236}">
                <a16:creationId xmlns:a16="http://schemas.microsoft.com/office/drawing/2014/main" id="{EEBA9218-3F0E-88E2-B73A-435621AF65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Označba mesta številke diapozitiva 5">
            <a:extLst>
              <a:ext uri="{FF2B5EF4-FFF2-40B4-BE49-F238E27FC236}">
                <a16:creationId xmlns:a16="http://schemas.microsoft.com/office/drawing/2014/main" id="{D3F108C6-6017-5C3D-C370-DC2DAEBA6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C56A5B-05FD-4C0F-B2E0-9EBFCE4326E7}" type="slidenum">
              <a:rPr lang="sl-SI" smtClean="0"/>
              <a:t>‹#›</a:t>
            </a:fld>
            <a:endParaRPr lang="sl-SI"/>
          </a:p>
        </p:txBody>
      </p:sp>
    </p:spTree>
    <p:extLst>
      <p:ext uri="{BB962C8B-B14F-4D97-AF65-F5344CB8AC3E}">
        <p14:creationId xmlns:p14="http://schemas.microsoft.com/office/powerpoint/2010/main" val="1185467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estonia.com/solutions/x-road-interoperability-services/x-roa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ur-lex.europa.eu/legal-content/EN/TXT/?uri=CELEX%3A52022DC0028"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ur-lex.europa.eu/eli/reg/2016/679/oj/e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hyperlink" Target="https://gaia-x.e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Slide Background">
            <a:extLst>
              <a:ext uri="{FF2B5EF4-FFF2-40B4-BE49-F238E27FC236}">
                <a16:creationId xmlns:a16="http://schemas.microsoft.com/office/drawing/2014/main" id="{0C3105F4-4795-462E-B9F7-224D60618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Naslov 1">
            <a:extLst>
              <a:ext uri="{FF2B5EF4-FFF2-40B4-BE49-F238E27FC236}">
                <a16:creationId xmlns:a16="http://schemas.microsoft.com/office/drawing/2014/main" id="{E508859D-CCDF-6580-4397-F3A0B79357D1}"/>
              </a:ext>
            </a:extLst>
          </p:cNvPr>
          <p:cNvSpPr txBox="1">
            <a:spLocks/>
          </p:cNvSpPr>
          <p:nvPr/>
        </p:nvSpPr>
        <p:spPr>
          <a:xfrm>
            <a:off x="758952" y="777240"/>
            <a:ext cx="5161130" cy="346395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800" b="1" dirty="0"/>
              <a:t>Digitalization </a:t>
            </a:r>
            <a:br>
              <a:rPr lang="en-US" sz="4800" b="1" dirty="0"/>
            </a:br>
            <a:r>
              <a:rPr lang="en-US" sz="4800" b="1" dirty="0"/>
              <a:t>in the EU</a:t>
            </a:r>
            <a:br>
              <a:rPr lang="en-US" sz="4800" b="1" dirty="0"/>
            </a:br>
            <a:r>
              <a:rPr lang="en-US" sz="2800" i="1" dirty="0"/>
              <a:t>Public administration perspective</a:t>
            </a:r>
          </a:p>
        </p:txBody>
      </p:sp>
      <p:sp>
        <p:nvSpPr>
          <p:cNvPr id="10" name="Podnaslov 2">
            <a:extLst>
              <a:ext uri="{FF2B5EF4-FFF2-40B4-BE49-F238E27FC236}">
                <a16:creationId xmlns:a16="http://schemas.microsoft.com/office/drawing/2014/main" id="{6E90ED30-705A-DAE4-4214-A090106CDFEB}"/>
              </a:ext>
            </a:extLst>
          </p:cNvPr>
          <p:cNvSpPr>
            <a:spLocks noGrp="1"/>
          </p:cNvSpPr>
          <p:nvPr>
            <p:ph type="subTitle" idx="1"/>
          </p:nvPr>
        </p:nvSpPr>
        <p:spPr>
          <a:xfrm>
            <a:off x="758952" y="4468482"/>
            <a:ext cx="5151987" cy="1786259"/>
          </a:xfrm>
        </p:spPr>
        <p:txBody>
          <a:bodyPr vert="horz" lIns="91440" tIns="45720" rIns="91440" bIns="45720" rtlCol="0" anchor="b">
            <a:normAutofit/>
          </a:bodyPr>
          <a:lstStyle/>
          <a:p>
            <a:pPr algn="l"/>
            <a:r>
              <a:rPr lang="en-US" i="0">
                <a:effectLst/>
              </a:rPr>
              <a:t>European network for digitalization and e-governance (ENDE NETWORK)</a:t>
            </a:r>
          </a:p>
          <a:p>
            <a:pPr algn="l"/>
            <a:r>
              <a:rPr lang="en-US" i="0">
                <a:effectLst/>
              </a:rPr>
              <a:t>Jean Monnet Policy Debate project, funded by Erasmus+</a:t>
            </a:r>
            <a:endParaRPr lang="en-US"/>
          </a:p>
        </p:txBody>
      </p:sp>
      <p:sp>
        <p:nvSpPr>
          <p:cNvPr id="45" name="Rectangle 44">
            <a:extLst>
              <a:ext uri="{FF2B5EF4-FFF2-40B4-BE49-F238E27FC236}">
                <a16:creationId xmlns:a16="http://schemas.microsoft.com/office/drawing/2014/main" id="{33150BEB-74AF-4971-8889-3CBFC92B6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0"/>
            <a:ext cx="5410196" cy="6862190"/>
          </a:xfrm>
          <a:prstGeom prst="rect">
            <a:avLst/>
          </a:prstGeom>
          <a:solidFill>
            <a:srgbClr val="FFFFFF"/>
          </a:solidFill>
          <a:ln>
            <a:noFill/>
          </a:ln>
          <a:effectLst>
            <a:outerShdw blurRad="330200" dist="88900" dir="8580000" sx="93000" sy="93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ki vsebuje besede pisava, besedilo, grafika, logotip&#10;&#10;Opis je samodejno ustvarjen">
            <a:extLst>
              <a:ext uri="{FF2B5EF4-FFF2-40B4-BE49-F238E27FC236}">
                <a16:creationId xmlns:a16="http://schemas.microsoft.com/office/drawing/2014/main" id="{9921C538-CBB0-AF6D-AF66-5A6520325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036" y="1522065"/>
            <a:ext cx="3855726" cy="1754355"/>
          </a:xfrm>
          <a:prstGeom prst="rect">
            <a:avLst/>
          </a:prstGeom>
        </p:spPr>
      </p:pic>
      <p:pic>
        <p:nvPicPr>
          <p:cNvPr id="3" name="Рисунок 2" descr="Изображение выглядит как снимок экрана, Шрифт, Цвет электрик, Графика&#10;&#10;Контент, сгенерированный ИИ, может содержать ошибки.">
            <a:extLst>
              <a:ext uri="{FF2B5EF4-FFF2-40B4-BE49-F238E27FC236}">
                <a16:creationId xmlns:a16="http://schemas.microsoft.com/office/drawing/2014/main" id="{80C8237F-7377-3C5B-C894-E3E7B6870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036" y="3589866"/>
            <a:ext cx="3855727" cy="1050685"/>
          </a:xfrm>
          <a:prstGeom prst="rect">
            <a:avLst/>
          </a:prstGeom>
        </p:spPr>
      </p:pic>
    </p:spTree>
    <p:extLst>
      <p:ext uri="{BB962C8B-B14F-4D97-AF65-F5344CB8AC3E}">
        <p14:creationId xmlns:p14="http://schemas.microsoft.com/office/powerpoint/2010/main" val="3805691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D95EF01-053B-C889-9C4F-48F0A7E32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729" r="5189"/>
          <a:stretch/>
        </p:blipFill>
        <p:spPr bwMode="auto">
          <a:xfrm>
            <a:off x="-1253420"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značba mesta vsebine 2">
            <a:extLst>
              <a:ext uri="{FF2B5EF4-FFF2-40B4-BE49-F238E27FC236}">
                <a16:creationId xmlns:a16="http://schemas.microsoft.com/office/drawing/2014/main" id="{EFF6A621-B60C-6022-B9B2-C32558E02959}"/>
              </a:ext>
            </a:extLst>
          </p:cNvPr>
          <p:cNvSpPr>
            <a:spLocks noGrp="1"/>
          </p:cNvSpPr>
          <p:nvPr>
            <p:ph idx="1"/>
          </p:nvPr>
        </p:nvSpPr>
        <p:spPr>
          <a:xfrm>
            <a:off x="7559750" y="243894"/>
            <a:ext cx="4022512" cy="3742762"/>
          </a:xfrm>
        </p:spPr>
        <p:txBody>
          <a:bodyPr>
            <a:noAutofit/>
          </a:bodyPr>
          <a:lstStyle/>
          <a:p>
            <a:pPr>
              <a:buNone/>
            </a:pPr>
            <a:r>
              <a:rPr lang="en-US" sz="2000" b="1" dirty="0">
                <a:cs typeface="Times New Roman" panose="02020603050405020304" pitchFamily="18" charset="0"/>
              </a:rPr>
              <a:t>Improved Citizen Experience</a:t>
            </a:r>
          </a:p>
          <a:p>
            <a:pPr>
              <a:buNone/>
            </a:pPr>
            <a:endParaRPr lang="en-US" sz="2000" dirty="0"/>
          </a:p>
          <a:p>
            <a:pPr>
              <a:buNone/>
            </a:pPr>
            <a:r>
              <a:rPr lang="en-US" sz="2000" dirty="0"/>
              <a:t>Digital government services offer </a:t>
            </a:r>
            <a:r>
              <a:rPr lang="en-US" sz="2000" b="1" dirty="0"/>
              <a:t>24/7 access</a:t>
            </a:r>
            <a:r>
              <a:rPr lang="en-US" sz="2000" dirty="0"/>
              <a:t> to essential interactions — from paying taxes to applying for benefits.</a:t>
            </a:r>
          </a:p>
          <a:p>
            <a:pPr>
              <a:buFont typeface="Arial" panose="020B0604020202020204" pitchFamily="34" charset="0"/>
              <a:buChar char="•"/>
            </a:pPr>
            <a:r>
              <a:rPr lang="en-US" sz="2000" dirty="0"/>
              <a:t>Accessible anytime, from anywhere, on any device</a:t>
            </a:r>
          </a:p>
          <a:p>
            <a:pPr>
              <a:buFont typeface="Arial" panose="020B0604020202020204" pitchFamily="34" charset="0"/>
              <a:buChar char="•"/>
            </a:pPr>
            <a:r>
              <a:rPr lang="en-US" sz="2000" dirty="0"/>
              <a:t>Especially valuable for busy users, people in rural areas, or with mobility issues</a:t>
            </a:r>
          </a:p>
          <a:p>
            <a:pPr>
              <a:buFont typeface="Arial" panose="020B0604020202020204" pitchFamily="34" charset="0"/>
              <a:buChar char="•"/>
            </a:pPr>
            <a:r>
              <a:rPr lang="en-US" sz="2000" dirty="0"/>
              <a:t>Replaces long queues with simple, fast digital processes</a:t>
            </a:r>
          </a:p>
          <a:p>
            <a:r>
              <a:rPr lang="en-US" sz="2000" dirty="0"/>
              <a:t>User-friendly design strengthens engagement and respect between citizens and the state.</a:t>
            </a:r>
          </a:p>
          <a:p>
            <a:pPr>
              <a:buFont typeface="Arial" panose="020B0604020202020204" pitchFamily="34" charset="0"/>
              <a:buChar char="•"/>
            </a:pPr>
            <a:endParaRPr lang="en-US" sz="2000" dirty="0"/>
          </a:p>
          <a:p>
            <a:pPr marL="0" indent="0">
              <a:buNone/>
            </a:pPr>
            <a:r>
              <a:rPr lang="en-US" sz="2000" i="1" dirty="0"/>
              <a:t>More transparency, more control, more trust.</a:t>
            </a:r>
          </a:p>
          <a:p>
            <a:pPr marL="0" indent="0">
              <a:buNone/>
            </a:pPr>
            <a:endParaRPr lang="en-US" sz="2000" dirty="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FEE0C23A-20DE-42ED-32E9-127D884A5052}"/>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smtClean="0"/>
              <a:pPr>
                <a:spcAft>
                  <a:spcPts val="600"/>
                </a:spcAft>
              </a:pPr>
              <a:t>10</a:t>
            </a:fld>
            <a:endParaRPr lang="sl-SI"/>
          </a:p>
        </p:txBody>
      </p:sp>
    </p:spTree>
    <p:extLst>
      <p:ext uri="{BB962C8B-B14F-4D97-AF65-F5344CB8AC3E}">
        <p14:creationId xmlns:p14="http://schemas.microsoft.com/office/powerpoint/2010/main" val="291927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0B3628-FEEE-1E61-B4B2-6871D24B0DED}"/>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A7AA5195-5D9D-86A2-421B-8A6619E7A57D}"/>
              </a:ext>
            </a:extLst>
          </p:cNvPr>
          <p:cNvSpPr>
            <a:spLocks noGrp="1"/>
          </p:cNvSpPr>
          <p:nvPr>
            <p:ph idx="1"/>
          </p:nvPr>
        </p:nvSpPr>
        <p:spPr>
          <a:xfrm>
            <a:off x="1263502" y="653353"/>
            <a:ext cx="4619621" cy="3843666"/>
          </a:xfrm>
        </p:spPr>
        <p:txBody>
          <a:bodyPr>
            <a:noAutofit/>
          </a:bodyPr>
          <a:lstStyle/>
          <a:p>
            <a:pPr marL="0" indent="0">
              <a:buNone/>
            </a:pPr>
            <a:r>
              <a:rPr lang="en-US" sz="2000" b="1" dirty="0">
                <a:cs typeface="Times New Roman" panose="02020603050405020304" pitchFamily="18" charset="0"/>
              </a:rPr>
              <a:t>Transparency and Trust</a:t>
            </a:r>
          </a:p>
          <a:p>
            <a:endParaRPr lang="en-US" sz="2000" b="1" dirty="0">
              <a:cs typeface="Times New Roman" panose="02020603050405020304" pitchFamily="18" charset="0"/>
            </a:endParaRPr>
          </a:p>
          <a:p>
            <a:pPr>
              <a:buNone/>
            </a:pPr>
            <a:r>
              <a:rPr lang="en-US" sz="2000" dirty="0"/>
              <a:t>Modern digital tools make governance more </a:t>
            </a:r>
            <a:r>
              <a:rPr lang="en-US" sz="2000" b="1" dirty="0"/>
              <a:t>transparent, participatory, and trustworthy</a:t>
            </a:r>
            <a:r>
              <a:rPr lang="en-US" sz="2000" dirty="0"/>
              <a:t>.</a:t>
            </a:r>
          </a:p>
          <a:p>
            <a:pPr>
              <a:buFont typeface="Arial" panose="020B0604020202020204" pitchFamily="34" charset="0"/>
              <a:buChar char="•"/>
            </a:pPr>
            <a:r>
              <a:rPr lang="en-US" sz="2000" b="1" dirty="0"/>
              <a:t>Open data</a:t>
            </a:r>
            <a:r>
              <a:rPr lang="en-US" sz="2000" dirty="0"/>
              <a:t>: Enables public scrutiny of spending, policy, and outcomes</a:t>
            </a:r>
          </a:p>
          <a:p>
            <a:pPr>
              <a:buFont typeface="Arial" panose="020B0604020202020204" pitchFamily="34" charset="0"/>
              <a:buChar char="•"/>
            </a:pPr>
            <a:r>
              <a:rPr lang="en-US" sz="2000" b="1" dirty="0"/>
              <a:t>Real-time updates</a:t>
            </a:r>
            <a:r>
              <a:rPr lang="en-US" sz="2000" dirty="0"/>
              <a:t>: Keep citizens informed via live dashboards and alerts</a:t>
            </a:r>
          </a:p>
          <a:p>
            <a:pPr>
              <a:buFont typeface="Arial" panose="020B0604020202020204" pitchFamily="34" charset="0"/>
              <a:buChar char="•"/>
            </a:pPr>
            <a:r>
              <a:rPr lang="en-US" sz="2000" b="1" dirty="0"/>
              <a:t>Citizen engagement</a:t>
            </a:r>
            <a:r>
              <a:rPr lang="en-US" sz="2000" dirty="0"/>
              <a:t>: Online consultations, digital voting, and feedback tools boost democratic participation</a:t>
            </a:r>
          </a:p>
          <a:p>
            <a:pPr marL="0" indent="0">
              <a:buNone/>
            </a:pPr>
            <a:endParaRPr lang="en-US" sz="2000" i="1" dirty="0"/>
          </a:p>
          <a:p>
            <a:pPr marL="0" indent="0">
              <a:buNone/>
            </a:pPr>
            <a:r>
              <a:rPr lang="en-US" sz="2000" i="1" dirty="0"/>
              <a:t>Digital governance empowers people to engage, question, and shape public policy.</a:t>
            </a:r>
            <a:endParaRPr lang="en-US" sz="2000" dirty="0"/>
          </a:p>
          <a:p>
            <a:pPr marL="0" indent="0">
              <a:buNone/>
            </a:pPr>
            <a:endParaRPr lang="en-US" sz="2000" dirty="0">
              <a:cs typeface="Times New Roman" panose="02020603050405020304" pitchFamily="18" charset="0"/>
            </a:endParaRPr>
          </a:p>
        </p:txBody>
      </p:sp>
      <p:pic>
        <p:nvPicPr>
          <p:cNvPr id="1028" name="Picture 4" descr="Building Trust In AI: The Case For Transparency">
            <a:extLst>
              <a:ext uri="{FF2B5EF4-FFF2-40B4-BE49-F238E27FC236}">
                <a16:creationId xmlns:a16="http://schemas.microsoft.com/office/drawing/2014/main" id="{210D1F15-52C3-6C73-78F4-ABF454C36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455" r="2163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21E7A07D-F4F7-DFE5-A28B-6DAE03C02438}"/>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a:solidFill>
                  <a:srgbClr val="FFFFFF"/>
                </a:solidFill>
              </a:rPr>
              <a:pPr>
                <a:spcAft>
                  <a:spcPts val="600"/>
                </a:spcAft>
              </a:pPr>
              <a:t>11</a:t>
            </a:fld>
            <a:endParaRPr lang="sl-SI">
              <a:solidFill>
                <a:srgbClr val="FFFFFF"/>
              </a:solidFill>
            </a:endParaRPr>
          </a:p>
        </p:txBody>
      </p:sp>
    </p:spTree>
    <p:extLst>
      <p:ext uri="{BB962C8B-B14F-4D97-AF65-F5344CB8AC3E}">
        <p14:creationId xmlns:p14="http://schemas.microsoft.com/office/powerpoint/2010/main" val="1078536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308FD9CC-E277-075B-A05E-24090DE42AE2}"/>
              </a:ext>
            </a:extLst>
          </p:cNvPr>
          <p:cNvSpPr>
            <a:spLocks noGrp="1"/>
          </p:cNvSpPr>
          <p:nvPr>
            <p:ph idx="1"/>
          </p:nvPr>
        </p:nvSpPr>
        <p:spPr>
          <a:xfrm>
            <a:off x="4843370" y="1928749"/>
            <a:ext cx="6540029" cy="3931422"/>
          </a:xfrm>
        </p:spPr>
        <p:txBody>
          <a:bodyPr anchor="ctr">
            <a:noAutofit/>
          </a:bodyPr>
          <a:lstStyle/>
          <a:p>
            <a:pPr algn="ctr">
              <a:buNone/>
            </a:pPr>
            <a:r>
              <a:rPr lang="en-US" sz="2000" dirty="0"/>
              <a:t>As of December 2024, </a:t>
            </a:r>
            <a:r>
              <a:rPr lang="en-US" sz="2000" b="1" dirty="0"/>
              <a:t>100% of public services</a:t>
            </a:r>
            <a:r>
              <a:rPr lang="en-US" sz="2000" dirty="0"/>
              <a:t> in Estonia are available online — from voting and tax filing to healthcare and business registration.</a:t>
            </a:r>
          </a:p>
          <a:p>
            <a:pPr>
              <a:buNone/>
            </a:pPr>
            <a:r>
              <a:rPr lang="en-US" sz="2000" dirty="0"/>
              <a:t>Key enablers of Estonia’s success:</a:t>
            </a:r>
          </a:p>
          <a:p>
            <a:pPr>
              <a:buFont typeface="Arial" panose="020B0604020202020204" pitchFamily="34" charset="0"/>
              <a:buChar char="•"/>
            </a:pPr>
            <a:r>
              <a:rPr lang="en-US" sz="2000" b="1" dirty="0">
                <a:hlinkClick r:id="rId2"/>
              </a:rPr>
              <a:t>X-Road</a:t>
            </a:r>
            <a:r>
              <a:rPr lang="en-US" sz="2000" dirty="0"/>
              <a:t>: A decentralized data exchange platform enabling secure, real-time communication across systems</a:t>
            </a:r>
          </a:p>
          <a:p>
            <a:pPr>
              <a:buFont typeface="Arial" panose="020B0604020202020204" pitchFamily="34" charset="0"/>
              <a:buChar char="•"/>
            </a:pPr>
            <a:r>
              <a:rPr lang="en-US" sz="2000" b="1" dirty="0"/>
              <a:t>Digital ID &amp; trust services</a:t>
            </a:r>
            <a:r>
              <a:rPr lang="en-US" sz="2000" dirty="0"/>
              <a:t>: Provide citizens with secure, one-click access to all public services</a:t>
            </a:r>
          </a:p>
          <a:p>
            <a:pPr>
              <a:buFont typeface="Arial" panose="020B0604020202020204" pitchFamily="34" charset="0"/>
              <a:buChar char="•"/>
            </a:pPr>
            <a:r>
              <a:rPr lang="en-US" sz="2000" b="1" dirty="0"/>
              <a:t>Robust legal framework</a:t>
            </a:r>
            <a:r>
              <a:rPr lang="en-US" sz="2000" dirty="0"/>
              <a:t>: Ensures transparency, data control, and institutional trust</a:t>
            </a:r>
          </a:p>
          <a:p>
            <a:pPr marL="0" indent="0" algn="just">
              <a:lnSpc>
                <a:spcPct val="100000"/>
              </a:lnSpc>
              <a:buNone/>
            </a:pPr>
            <a:r>
              <a:rPr lang="en-US" sz="2000" dirty="0">
                <a:cs typeface="Times New Roman" panose="02020603050405020304" pitchFamily="18" charset="0"/>
              </a:rPr>
              <a:t>Its success also stems from a strong legal framework and digital identity infrastructure, which ensures secure, one-click access to public services.</a:t>
            </a:r>
          </a:p>
          <a:p>
            <a:pPr marL="0" indent="0" algn="just">
              <a:lnSpc>
                <a:spcPct val="100000"/>
              </a:lnSpc>
              <a:buNone/>
            </a:pPr>
            <a:endParaRPr lang="en-US" sz="2000" kern="1200" spc="-1" dirty="0">
              <a:ea typeface="+mj-ea"/>
              <a:cs typeface="Times New Roman" panose="02020603050405020304" pitchFamily="18" charset="0"/>
            </a:endParaRPr>
          </a:p>
          <a:p>
            <a:pPr marL="0" indent="0" algn="just">
              <a:lnSpc>
                <a:spcPct val="100000"/>
              </a:lnSpc>
              <a:buNone/>
            </a:pPr>
            <a:r>
              <a:rPr lang="en-US" sz="2000" i="1" dirty="0"/>
              <a:t>Estonia shows how full digitalization can deliver secure, efficient, and citizen-first governance.</a:t>
            </a:r>
            <a:endParaRPr lang="en-US" sz="2000" dirty="0"/>
          </a:p>
          <a:p>
            <a:pPr marL="0" indent="0" algn="just">
              <a:lnSpc>
                <a:spcPct val="100000"/>
              </a:lnSpc>
              <a:buNone/>
            </a:pPr>
            <a:endParaRPr lang="en-US" sz="2000" dirty="0">
              <a:latin typeface="Times New Roman" panose="02020603050405020304" pitchFamily="18" charset="0"/>
              <a:cs typeface="Times New Roman" panose="02020603050405020304" pitchFamily="18" charset="0"/>
            </a:endParaRPr>
          </a:p>
        </p:txBody>
      </p:sp>
      <p:sp>
        <p:nvSpPr>
          <p:cNvPr id="2" name="TextShape 1">
            <a:extLst>
              <a:ext uri="{FF2B5EF4-FFF2-40B4-BE49-F238E27FC236}">
                <a16:creationId xmlns:a16="http://schemas.microsoft.com/office/drawing/2014/main" id="{724B71BF-97B7-92F8-78D1-5C9551DCC496}"/>
              </a:ext>
            </a:extLst>
          </p:cNvPr>
          <p:cNvSpPr txBox="1"/>
          <p:nvPr/>
        </p:nvSpPr>
        <p:spPr>
          <a:xfrm>
            <a:off x="4745674" y="136525"/>
            <a:ext cx="6676222" cy="794396"/>
          </a:xfrm>
          <a:prstGeom prst="rect">
            <a:avLst/>
          </a:prstGeom>
        </p:spPr>
        <p:txBody>
          <a:bodyPr vert="horz" lIns="91440" tIns="45720" rIns="91440" bIns="45720" rtlCol="0" anchor="b">
            <a:noAutofit/>
          </a:bodyPr>
          <a:lstStyle/>
          <a:p>
            <a:pPr algn="ctr"/>
            <a:r>
              <a:rPr lang="en-US" sz="4000" b="1" dirty="0">
                <a:cs typeface="Times New Roman" panose="02020603050405020304" pitchFamily="18" charset="0"/>
              </a:rPr>
              <a:t>Case Study: Estonia</a:t>
            </a:r>
          </a:p>
        </p:txBody>
      </p:sp>
      <p:sp>
        <p:nvSpPr>
          <p:cNvPr id="4" name="Marcador de número de diapositiva 3">
            <a:extLst>
              <a:ext uri="{FF2B5EF4-FFF2-40B4-BE49-F238E27FC236}">
                <a16:creationId xmlns:a16="http://schemas.microsoft.com/office/drawing/2014/main" id="{43DE01BE-7E48-0573-2894-802B237B4B20}"/>
              </a:ext>
            </a:extLst>
          </p:cNvPr>
          <p:cNvSpPr>
            <a:spLocks noGrp="1"/>
          </p:cNvSpPr>
          <p:nvPr>
            <p:ph type="sldNum" sz="quarter" idx="12"/>
          </p:nvPr>
        </p:nvSpPr>
        <p:spPr/>
        <p:txBody>
          <a:bodyPr/>
          <a:lstStyle/>
          <a:p>
            <a:fld id="{52C56A5B-05FD-4C0F-B2E0-9EBFCE4326E7}" type="slidenum">
              <a:rPr lang="sl-SI" smtClean="0"/>
              <a:t>12</a:t>
            </a:fld>
            <a:endParaRPr lang="sl-SI"/>
          </a:p>
        </p:txBody>
      </p:sp>
    </p:spTree>
    <p:extLst>
      <p:ext uri="{BB962C8B-B14F-4D97-AF65-F5344CB8AC3E}">
        <p14:creationId xmlns:p14="http://schemas.microsoft.com/office/powerpoint/2010/main" val="12618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8" name="Rectangle 6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Rectangle 7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79AC67A-A9AB-08D0-6B89-5E9913425670}"/>
              </a:ext>
            </a:extLst>
          </p:cNvPr>
          <p:cNvSpPr>
            <a:spLocks noGrp="1"/>
          </p:cNvSpPr>
          <p:nvPr>
            <p:ph type="title"/>
          </p:nvPr>
        </p:nvSpPr>
        <p:spPr>
          <a:xfrm>
            <a:off x="418225" y="3059197"/>
            <a:ext cx="3201366" cy="1472368"/>
          </a:xfrm>
        </p:spPr>
        <p:txBody>
          <a:bodyPr anchor="b">
            <a:noAutofit/>
          </a:bodyPr>
          <a:lstStyle/>
          <a:p>
            <a:pPr algn="ctr"/>
            <a:r>
              <a:rPr lang="en-US" sz="2000" b="1" dirty="0">
                <a:solidFill>
                  <a:schemeClr val="bg1"/>
                </a:solidFill>
                <a:latin typeface="+mn-lt"/>
                <a:cs typeface="Times New Roman" panose="02020603050405020304" pitchFamily="18" charset="0"/>
              </a:rPr>
              <a:t>Estonia's model demonstrates how digital leadership can enhance national reputation and attract tech talent and investment</a:t>
            </a:r>
            <a:endParaRPr lang="ru-RU" sz="2000" b="1" dirty="0">
              <a:solidFill>
                <a:schemeClr val="bg1"/>
              </a:solidFill>
              <a:latin typeface="+mn-lt"/>
              <a:cs typeface="Times New Roman" panose="02020603050405020304" pitchFamily="18" charset="0"/>
            </a:endParaRPr>
          </a:p>
        </p:txBody>
      </p:sp>
      <p:sp>
        <p:nvSpPr>
          <p:cNvPr id="3" name="Объект 2">
            <a:extLst>
              <a:ext uri="{FF2B5EF4-FFF2-40B4-BE49-F238E27FC236}">
                <a16:creationId xmlns:a16="http://schemas.microsoft.com/office/drawing/2014/main" id="{8AF52E3A-54EA-EA84-AF47-CD1C7A12E55E}"/>
              </a:ext>
            </a:extLst>
          </p:cNvPr>
          <p:cNvSpPr>
            <a:spLocks noGrp="1"/>
          </p:cNvSpPr>
          <p:nvPr>
            <p:ph idx="1"/>
          </p:nvPr>
        </p:nvSpPr>
        <p:spPr>
          <a:xfrm>
            <a:off x="4698858" y="869817"/>
            <a:ext cx="6555347" cy="5546047"/>
          </a:xfrm>
        </p:spPr>
        <p:txBody>
          <a:bodyPr anchor="ctr">
            <a:normAutofit fontScale="70000" lnSpcReduction="20000"/>
          </a:bodyPr>
          <a:lstStyle/>
          <a:p>
            <a:pPr marL="0" indent="0" algn="just">
              <a:lnSpc>
                <a:spcPct val="100000"/>
              </a:lnSpc>
              <a:buNone/>
            </a:pPr>
            <a:r>
              <a:rPr lang="en-US" b="1" dirty="0"/>
              <a:t>Key Outcomes </a:t>
            </a:r>
          </a:p>
          <a:p>
            <a:pPr marL="0" indent="0" algn="just">
              <a:lnSpc>
                <a:spcPct val="100000"/>
              </a:lnSpc>
              <a:buNone/>
            </a:pPr>
            <a:endParaRPr lang="en-US" dirty="0"/>
          </a:p>
          <a:p>
            <a:pPr marL="0" indent="0" algn="just">
              <a:lnSpc>
                <a:spcPct val="100000"/>
              </a:lnSpc>
              <a:buNone/>
            </a:pPr>
            <a:r>
              <a:rPr lang="en-US" dirty="0"/>
              <a:t>The digitalization of public services brings significant benefits that extend beyond convenience. Firstly, faster service delivery means citizens and businesses can obtain permits, documents, and support services more quickly, improving satisfaction and reducing administrative backlogs. Secondly, digital platforms foster increased civic participation by enabling people to engage in consultations, digital voting, and public debates more easily, strengthening democratic processes. Thirdly, the transition to digital operations results in substantial cost savings for governments by reducing the need for paper, physical infrastructure, and manual labor. Lastly, countries that embrace eGovernment leadership, such as Estonia, gain international recognition for innovation and efficiency–enhancing their reputation, attracting investment, and setting global benchmarks in public administration reform.</a:t>
            </a:r>
          </a:p>
        </p:txBody>
      </p:sp>
      <p:sp>
        <p:nvSpPr>
          <p:cNvPr id="4" name="Marcador de número de diapositiva 3">
            <a:extLst>
              <a:ext uri="{FF2B5EF4-FFF2-40B4-BE49-F238E27FC236}">
                <a16:creationId xmlns:a16="http://schemas.microsoft.com/office/drawing/2014/main" id="{A920EE80-298F-87D8-1A32-58B9F499C89A}"/>
              </a:ext>
            </a:extLst>
          </p:cNvPr>
          <p:cNvSpPr>
            <a:spLocks noGrp="1"/>
          </p:cNvSpPr>
          <p:nvPr>
            <p:ph type="sldNum" sz="quarter" idx="12"/>
          </p:nvPr>
        </p:nvSpPr>
        <p:spPr/>
        <p:txBody>
          <a:bodyPr/>
          <a:lstStyle/>
          <a:p>
            <a:fld id="{52C56A5B-05FD-4C0F-B2E0-9EBFCE4326E7}" type="slidenum">
              <a:rPr lang="sl-SI" smtClean="0"/>
              <a:t>13</a:t>
            </a:fld>
            <a:endParaRPr lang="sl-SI"/>
          </a:p>
        </p:txBody>
      </p:sp>
    </p:spTree>
    <p:extLst>
      <p:ext uri="{BB962C8B-B14F-4D97-AF65-F5344CB8AC3E}">
        <p14:creationId xmlns:p14="http://schemas.microsoft.com/office/powerpoint/2010/main" val="4123570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descr="Изображение выглядит как текст, компьютер, снимок экрана, ноутбук&#10;&#10;Контент, сгенерированный ИИ, может содержать ошибки.">
            <a:extLst>
              <a:ext uri="{FF2B5EF4-FFF2-40B4-BE49-F238E27FC236}">
                <a16:creationId xmlns:a16="http://schemas.microsoft.com/office/drawing/2014/main" id="{7CC8C525-5E09-7DFA-F745-C989B2968E25}"/>
              </a:ext>
            </a:extLst>
          </p:cNvPr>
          <p:cNvPicPr>
            <a:picLocks noChangeAspect="1"/>
          </p:cNvPicPr>
          <p:nvPr/>
        </p:nvPicPr>
        <p:blipFill>
          <a:blip r:embed="rId2">
            <a:extLst>
              <a:ext uri="{28A0092B-C50C-407E-A947-70E740481C1C}">
                <a14:useLocalDpi xmlns:a14="http://schemas.microsoft.com/office/drawing/2010/main" val="0"/>
              </a:ext>
            </a:extLst>
          </a:blip>
          <a:srcRect l="19661" r="6667" b="-1"/>
          <a:stretch/>
        </p:blipFill>
        <p:spPr>
          <a:xfrm>
            <a:off x="-796845" y="10"/>
            <a:ext cx="9669642" cy="6857990"/>
          </a:xfrm>
          <a:prstGeom prst="rect">
            <a:avLst/>
          </a:prstGeom>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značba mesta vsebine 2">
            <a:extLst>
              <a:ext uri="{FF2B5EF4-FFF2-40B4-BE49-F238E27FC236}">
                <a16:creationId xmlns:a16="http://schemas.microsoft.com/office/drawing/2014/main" id="{8C57BD9B-757B-9A06-88E8-53C47C06DE31}"/>
              </a:ext>
            </a:extLst>
          </p:cNvPr>
          <p:cNvSpPr>
            <a:spLocks noGrp="1"/>
          </p:cNvSpPr>
          <p:nvPr>
            <p:ph idx="1"/>
          </p:nvPr>
        </p:nvSpPr>
        <p:spPr>
          <a:xfrm>
            <a:off x="6754761" y="231775"/>
            <a:ext cx="5138533" cy="3742762"/>
          </a:xfrm>
        </p:spPr>
        <p:txBody>
          <a:bodyPr vert="horz" lIns="91440" tIns="45720" rIns="91440" bIns="45720" rtlCol="0">
            <a:noAutofit/>
          </a:bodyPr>
          <a:lstStyle/>
          <a:p>
            <a:pPr marL="0" indent="0">
              <a:buNone/>
            </a:pPr>
            <a:r>
              <a:rPr lang="en-US" sz="2000" b="1" dirty="0">
                <a:latin typeface="+mj-lt"/>
                <a:ea typeface="+mj-ea"/>
                <a:cs typeface="+mj-cs"/>
              </a:rPr>
              <a:t>Digital Services and Rights</a:t>
            </a:r>
          </a:p>
          <a:p>
            <a:endParaRPr lang="en-US" sz="2000" dirty="0"/>
          </a:p>
          <a:p>
            <a:r>
              <a:rPr lang="en-US" sz="2000" dirty="0"/>
              <a:t>Across the EU, </a:t>
            </a:r>
            <a:r>
              <a:rPr lang="en-US" sz="2000" b="1" dirty="0"/>
              <a:t>digital access to public services</a:t>
            </a:r>
            <a:r>
              <a:rPr lang="en-US" sz="2000" dirty="0"/>
              <a:t> is increasingly seen as a basic right.</a:t>
            </a:r>
          </a:p>
          <a:p>
            <a:r>
              <a:rPr lang="en-US" sz="2000" dirty="0"/>
              <a:t>The </a:t>
            </a:r>
            <a:r>
              <a:rPr lang="en-US" sz="2000" b="1" dirty="0">
                <a:hlinkClick r:id="rId3"/>
              </a:rPr>
              <a:t>EU Declaration on Digital Rights and Principles</a:t>
            </a:r>
            <a:r>
              <a:rPr lang="en-US" sz="2000" dirty="0">
                <a:hlinkClick r:id="rId3"/>
              </a:rPr>
              <a:t> </a:t>
            </a:r>
            <a:r>
              <a:rPr lang="en-US" sz="2000" dirty="0"/>
              <a:t>ensures:</a:t>
            </a:r>
          </a:p>
          <a:p>
            <a:pPr marL="742950" lvl="1"/>
            <a:r>
              <a:rPr lang="en-US" sz="2000" dirty="0"/>
              <a:t>Universal internet access</a:t>
            </a:r>
          </a:p>
          <a:p>
            <a:pPr marL="742950" lvl="1"/>
            <a:r>
              <a:rPr lang="en-US" sz="2000" dirty="0"/>
              <a:t>Secure digital identities</a:t>
            </a:r>
          </a:p>
          <a:p>
            <a:pPr marL="742950" lvl="1"/>
            <a:r>
              <a:rPr lang="en-US" sz="2000" dirty="0"/>
              <a:t>Inclusive and accessible eGovernment platforms</a:t>
            </a:r>
          </a:p>
          <a:p>
            <a:r>
              <a:rPr lang="en-US" sz="2000" dirty="0"/>
              <a:t>Aims to reduce inequality and promote </a:t>
            </a:r>
            <a:r>
              <a:rPr lang="en-US" sz="2000" b="1" dirty="0"/>
              <a:t>digital inclusion</a:t>
            </a:r>
            <a:r>
              <a:rPr lang="en-US" sz="2000" dirty="0"/>
              <a:t>, regardless of location or background</a:t>
            </a:r>
          </a:p>
          <a:p>
            <a:r>
              <a:rPr lang="en-US" sz="2000" dirty="0"/>
              <a:t>Empowers citizens through transparent, user-friendly access to services</a:t>
            </a:r>
          </a:p>
          <a:p>
            <a:pPr marL="0" indent="0">
              <a:buNone/>
            </a:pPr>
            <a:r>
              <a:rPr lang="en-US" sz="2000" i="1" dirty="0"/>
              <a:t>The upcoming EU Digital Identity Wallet will simplify secure cross-border access, reinforcing a fair and unified digital single market.</a:t>
            </a:r>
            <a:endParaRPr lang="en-US" sz="2000" dirty="0"/>
          </a:p>
          <a:p>
            <a:pPr marL="0"/>
            <a:endParaRPr lang="en-US" sz="2000" dirty="0"/>
          </a:p>
        </p:txBody>
      </p:sp>
      <p:sp>
        <p:nvSpPr>
          <p:cNvPr id="4" name="Marcador de número de diapositiva 3">
            <a:extLst>
              <a:ext uri="{FF2B5EF4-FFF2-40B4-BE49-F238E27FC236}">
                <a16:creationId xmlns:a16="http://schemas.microsoft.com/office/drawing/2014/main" id="{085AD0DC-D3DB-FD21-7B19-1C1E03AB311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2C56A5B-05FD-4C0F-B2E0-9EBFCE4326E7}" type="slidenum">
              <a:rPr lang="en-US" smtClean="0">
                <a:solidFill>
                  <a:prstClr val="black">
                    <a:tint val="75000"/>
                  </a:prstClr>
                </a:solidFill>
                <a:latin typeface="Calibri" panose="020F0502020204030204"/>
              </a:rPr>
              <a:pPr>
                <a:spcAft>
                  <a:spcPts val="600"/>
                </a:spcAft>
                <a:defRPr/>
              </a:pPr>
              <a:t>14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797623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F2249-AE72-B7D6-A83A-1ECB833CB560}"/>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9B8F393E-51C3-C0E3-D27E-89275B0D98A1}"/>
              </a:ext>
            </a:extLst>
          </p:cNvPr>
          <p:cNvSpPr>
            <a:spLocks noGrp="1"/>
          </p:cNvSpPr>
          <p:nvPr>
            <p:ph idx="1"/>
          </p:nvPr>
        </p:nvSpPr>
        <p:spPr>
          <a:xfrm>
            <a:off x="5329614" y="1749400"/>
            <a:ext cx="6247760" cy="4104533"/>
          </a:xfrm>
        </p:spPr>
        <p:txBody>
          <a:bodyPr anchor="ctr">
            <a:noAutofit/>
          </a:bodyPr>
          <a:lstStyle/>
          <a:p>
            <a:pPr>
              <a:buNone/>
            </a:pPr>
            <a:r>
              <a:rPr lang="en-US" sz="2000" b="1" dirty="0">
                <a:solidFill>
                  <a:srgbClr val="467886"/>
                </a:solidFill>
                <a:hlinkClick r:id="rId2">
                  <a:extLst>
                    <a:ext uri="{A12FA001-AC4F-418D-AE19-62706E023703}">
                      <ahyp:hlinkClr xmlns:ahyp="http://schemas.microsoft.com/office/drawing/2018/hyperlinkcolor" val="tx"/>
                    </a:ext>
                  </a:extLst>
                </a:hlinkClick>
              </a:rPr>
              <a:t>Data Protection and Security in Digital Government</a:t>
            </a:r>
          </a:p>
          <a:p>
            <a:pPr>
              <a:buNone/>
            </a:pPr>
            <a:r>
              <a:rPr lang="en-US" sz="2000" b="1" dirty="0">
                <a:solidFill>
                  <a:srgbClr val="467886"/>
                </a:solidFill>
                <a:hlinkClick r:id="rId2">
                  <a:extLst>
                    <a:ext uri="{A12FA001-AC4F-418D-AE19-62706E023703}">
                      <ahyp:hlinkClr xmlns:ahyp="http://schemas.microsoft.com/office/drawing/2018/hyperlinkcolor" val="tx"/>
                    </a:ext>
                  </a:extLst>
                </a:hlinkClick>
              </a:rPr>
              <a:t>GDPR</a:t>
            </a:r>
            <a:r>
              <a:rPr lang="en-US" sz="2000" dirty="0">
                <a:hlinkClick r:id="rId2">
                  <a:extLst>
                    <a:ext uri="{A12FA001-AC4F-418D-AE19-62706E023703}">
                      <ahyp:hlinkClr xmlns:ahyp="http://schemas.microsoft.com/office/drawing/2018/hyperlinkcolor" val="tx"/>
                    </a:ext>
                  </a:extLst>
                </a:hlinkClick>
              </a:rPr>
              <a:t> </a:t>
            </a:r>
            <a:r>
              <a:rPr lang="en-US" sz="2000" dirty="0"/>
              <a:t>compliance is essential for building trust in eGovernment services.</a:t>
            </a:r>
          </a:p>
          <a:p>
            <a:pPr>
              <a:buFont typeface="Arial" panose="020B0604020202020204" pitchFamily="34" charset="0"/>
              <a:buChar char="•"/>
            </a:pPr>
            <a:r>
              <a:rPr lang="en-US" sz="2000" dirty="0"/>
              <a:t>Ensures </a:t>
            </a:r>
            <a:r>
              <a:rPr lang="en-US" sz="2000" b="1" dirty="0"/>
              <a:t>transparent, secure, and accountable</a:t>
            </a:r>
            <a:r>
              <a:rPr lang="en-US" sz="2000" dirty="0"/>
              <a:t> use of personal data</a:t>
            </a:r>
          </a:p>
          <a:p>
            <a:pPr>
              <a:buFont typeface="Arial" panose="020B0604020202020204" pitchFamily="34" charset="0"/>
              <a:buChar char="•"/>
            </a:pPr>
            <a:r>
              <a:rPr lang="en-US" sz="2000" dirty="0"/>
              <a:t>Requires:</a:t>
            </a:r>
          </a:p>
          <a:p>
            <a:pPr marL="742950" lvl="1" indent="-285750">
              <a:buFont typeface="Arial" panose="020B0604020202020204" pitchFamily="34" charset="0"/>
              <a:buChar char="•"/>
            </a:pPr>
            <a:r>
              <a:rPr lang="en-US" sz="2000" dirty="0"/>
              <a:t>User consent and access rights</a:t>
            </a:r>
          </a:p>
          <a:p>
            <a:pPr marL="742950" lvl="1" indent="-285750">
              <a:buFont typeface="Arial" panose="020B0604020202020204" pitchFamily="34" charset="0"/>
              <a:buChar char="•"/>
            </a:pPr>
            <a:r>
              <a:rPr lang="en-US" sz="2000" dirty="0"/>
              <a:t>Use of data only for legitimate purposes</a:t>
            </a:r>
          </a:p>
          <a:p>
            <a:pPr marL="742950" lvl="1" indent="-285750">
              <a:buFont typeface="Arial" panose="020B0604020202020204" pitchFamily="34" charset="0"/>
              <a:buChar char="•"/>
            </a:pPr>
            <a:r>
              <a:rPr lang="en-US" sz="2000" dirty="0"/>
              <a:t>Strong cybersecurity (encryption, secure servers, risk assessments)</a:t>
            </a:r>
          </a:p>
          <a:p>
            <a:pPr>
              <a:buFont typeface="Arial" panose="020B0604020202020204" pitchFamily="34" charset="0"/>
              <a:buChar char="•"/>
            </a:pPr>
            <a:r>
              <a:rPr lang="en-US" sz="2000" dirty="0"/>
              <a:t>Promotes </a:t>
            </a:r>
            <a:r>
              <a:rPr lang="en-US" sz="2000" b="1" dirty="0"/>
              <a:t>ethical innovation</a:t>
            </a:r>
            <a:r>
              <a:rPr lang="en-US" sz="2000" dirty="0"/>
              <a:t> and </a:t>
            </a:r>
            <a:r>
              <a:rPr lang="en-US" sz="2000" b="1" dirty="0"/>
              <a:t>institutional credibility</a:t>
            </a:r>
            <a:endParaRPr lang="en-US" sz="2000" dirty="0"/>
          </a:p>
          <a:p>
            <a:pPr>
              <a:buFont typeface="Arial" panose="020B0604020202020204" pitchFamily="34" charset="0"/>
              <a:buChar char="•"/>
            </a:pPr>
            <a:r>
              <a:rPr lang="en-US" sz="2000" dirty="0"/>
              <a:t>Enables </a:t>
            </a:r>
            <a:r>
              <a:rPr lang="en-US" sz="2000" b="1" dirty="0"/>
              <a:t>cross-border compatibility</a:t>
            </a:r>
            <a:r>
              <a:rPr lang="en-US" sz="2000" dirty="0"/>
              <a:t>, supporting the EU Digital Single Market</a:t>
            </a:r>
          </a:p>
          <a:p>
            <a:pPr marL="0" indent="0">
              <a:buNone/>
            </a:pPr>
            <a:endParaRPr lang="en-US" sz="2000" i="1" dirty="0"/>
          </a:p>
          <a:p>
            <a:pPr marL="0" indent="0">
              <a:buNone/>
            </a:pPr>
            <a:r>
              <a:rPr lang="en-US" sz="2000" i="1" dirty="0"/>
              <a:t>Protecting citizens’ rights is the foundation of a trustworthy digital future.</a:t>
            </a:r>
            <a:endParaRPr lang="en-US" sz="2000" dirty="0"/>
          </a:p>
          <a:p>
            <a:pPr marL="0" indent="0" algn="just">
              <a:lnSpc>
                <a:spcPct val="100000"/>
              </a:lnSpc>
              <a:buNone/>
            </a:pPr>
            <a:endParaRPr lang="en-US" sz="2000" dirty="0">
              <a:latin typeface="Times New Roman" panose="02020603050405020304" pitchFamily="18" charset="0"/>
              <a:cs typeface="Times New Roman" panose="02020603050405020304" pitchFamily="18" charset="0"/>
            </a:endParaRPr>
          </a:p>
        </p:txBody>
      </p:sp>
      <p:sp>
        <p:nvSpPr>
          <p:cNvPr id="2" name="TextShape 1">
            <a:extLst>
              <a:ext uri="{FF2B5EF4-FFF2-40B4-BE49-F238E27FC236}">
                <a16:creationId xmlns:a16="http://schemas.microsoft.com/office/drawing/2014/main" id="{01A47BFA-5D41-052A-BA1D-6FD32537E1E8}"/>
              </a:ext>
            </a:extLst>
          </p:cNvPr>
          <p:cNvSpPr txBox="1"/>
          <p:nvPr/>
        </p:nvSpPr>
        <p:spPr>
          <a:xfrm>
            <a:off x="5329614" y="1501871"/>
            <a:ext cx="5717755" cy="794396"/>
          </a:xfrm>
          <a:prstGeom prst="rect">
            <a:avLst/>
          </a:prstGeom>
        </p:spPr>
        <p:txBody>
          <a:bodyPr vert="horz" lIns="91440" tIns="45720" rIns="91440" bIns="45720" rtlCol="0" anchor="b">
            <a:noAutofit/>
          </a:bodyPr>
          <a:lstStyle/>
          <a:p>
            <a:pPr algn="ctr"/>
            <a:endParaRPr lang="en-US" sz="2800" b="1" dirty="0">
              <a:latin typeface="Times New Roman" panose="02020603050405020304" pitchFamily="18" charset="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16842C4B-B4E6-4FA6-B23F-284FC70D5481}"/>
              </a:ext>
            </a:extLst>
          </p:cNvPr>
          <p:cNvSpPr>
            <a:spLocks noGrp="1"/>
          </p:cNvSpPr>
          <p:nvPr>
            <p:ph type="sldNum" sz="quarter" idx="12"/>
          </p:nvPr>
        </p:nvSpPr>
        <p:spPr/>
        <p:txBody>
          <a:bodyPr/>
          <a:lstStyle/>
          <a:p>
            <a:fld id="{52C56A5B-05FD-4C0F-B2E0-9EBFCE4326E7}" type="slidenum">
              <a:rPr lang="sl-SI" smtClean="0"/>
              <a:t>15</a:t>
            </a:fld>
            <a:endParaRPr lang="sl-SI"/>
          </a:p>
        </p:txBody>
      </p:sp>
      <p:pic>
        <p:nvPicPr>
          <p:cNvPr id="5" name="Picture 4" descr="What is Cyber Security?">
            <a:extLst>
              <a:ext uri="{FF2B5EF4-FFF2-40B4-BE49-F238E27FC236}">
                <a16:creationId xmlns:a16="http://schemas.microsoft.com/office/drawing/2014/main" id="{D67729E6-102C-383E-C585-77241BBE6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61" r="24815" b="-1"/>
          <a:stretch/>
        </p:blipFill>
        <p:spPr bwMode="auto">
          <a:xfrm>
            <a:off x="0" y="0"/>
            <a:ext cx="4680857"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419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8560F73B-849A-B2C0-CD2D-D916B5B6DD7B}"/>
              </a:ext>
            </a:extLst>
          </p:cNvPr>
          <p:cNvSpPr>
            <a:spLocks noGrp="1"/>
          </p:cNvSpPr>
          <p:nvPr>
            <p:ph idx="1"/>
          </p:nvPr>
        </p:nvSpPr>
        <p:spPr>
          <a:xfrm>
            <a:off x="372850" y="2411253"/>
            <a:ext cx="11440207" cy="4127659"/>
          </a:xfrm>
        </p:spPr>
        <p:txBody>
          <a:bodyPr anchor="ctr">
            <a:noAutofit/>
          </a:bodyPr>
          <a:lstStyle/>
          <a:p>
            <a:pPr marL="0" indent="0">
              <a:buNone/>
            </a:pPr>
            <a:r>
              <a:rPr lang="en-US" sz="1800" b="1" dirty="0">
                <a:cs typeface="Times New Roman" panose="02020603050405020304" pitchFamily="18" charset="0"/>
              </a:rPr>
              <a:t>Key Challenges in Digitalization for Public Institutions:</a:t>
            </a:r>
          </a:p>
          <a:p>
            <a:pPr>
              <a:buFont typeface="+mj-lt"/>
              <a:buAutoNum type="arabicPeriod"/>
            </a:pPr>
            <a:r>
              <a:rPr lang="en-US" sz="1800" b="1" dirty="0">
                <a:cs typeface="Times New Roman" panose="02020603050405020304" pitchFamily="18" charset="0"/>
              </a:rPr>
              <a:t>Budget Constraints:</a:t>
            </a:r>
            <a:endParaRPr lang="en-US" sz="1800" dirty="0">
              <a:cs typeface="Times New Roman" panose="02020603050405020304" pitchFamily="18" charset="0"/>
            </a:endParaRPr>
          </a:p>
          <a:p>
            <a:pPr marL="742950" lvl="1" indent="-285750">
              <a:buFont typeface="+mj-lt"/>
              <a:buAutoNum type="arabicPeriod"/>
            </a:pPr>
            <a:r>
              <a:rPr lang="en-US" sz="1800" dirty="0">
                <a:cs typeface="Times New Roman" panose="02020603050405020304" pitchFamily="18" charset="0"/>
              </a:rPr>
              <a:t>Limited financial resources often restrict the ability of public institutions to invest in modern technological infrastructure and software solutions.</a:t>
            </a:r>
          </a:p>
          <a:p>
            <a:pPr marL="742950" lvl="1" indent="-285750">
              <a:buFont typeface="+mj-lt"/>
              <a:buAutoNum type="arabicPeriod"/>
            </a:pPr>
            <a:r>
              <a:rPr lang="en-US" sz="1800" dirty="0">
                <a:cs typeface="Times New Roman" panose="02020603050405020304" pitchFamily="18" charset="0"/>
              </a:rPr>
              <a:t>Competing priorities and budget allocations may slow down or impede necessary digital transformation initiatives.</a:t>
            </a:r>
          </a:p>
          <a:p>
            <a:pPr>
              <a:buFont typeface="+mj-lt"/>
              <a:buAutoNum type="arabicPeriod"/>
            </a:pPr>
            <a:r>
              <a:rPr lang="en-US" sz="1800" b="1" dirty="0">
                <a:cs typeface="Times New Roman" panose="02020603050405020304" pitchFamily="18" charset="0"/>
              </a:rPr>
              <a:t>Legacy Systems:</a:t>
            </a:r>
            <a:endParaRPr lang="en-US" sz="1800" dirty="0">
              <a:cs typeface="Times New Roman" panose="02020603050405020304" pitchFamily="18" charset="0"/>
            </a:endParaRPr>
          </a:p>
          <a:p>
            <a:pPr marL="742950" lvl="1" indent="-285750">
              <a:buFont typeface="+mj-lt"/>
              <a:buAutoNum type="arabicPeriod"/>
            </a:pPr>
            <a:r>
              <a:rPr lang="en-US" sz="1800" dirty="0">
                <a:cs typeface="Times New Roman" panose="02020603050405020304" pitchFamily="18" charset="0"/>
              </a:rPr>
              <a:t>Many public institutions operate with outdated technology and software, which are incompatible with modern digital systems, making integration complex and costly.</a:t>
            </a:r>
          </a:p>
          <a:p>
            <a:pPr marL="742950" lvl="1" indent="-285750">
              <a:buFont typeface="+mj-lt"/>
              <a:buAutoNum type="arabicPeriod"/>
            </a:pPr>
            <a:r>
              <a:rPr lang="en-US" sz="1800" dirty="0">
                <a:cs typeface="Times New Roman" panose="02020603050405020304" pitchFamily="18" charset="0"/>
              </a:rPr>
              <a:t>Maintaining older systems diverts resources and hampers the efficiency gains and improvements that digitalization could otherwise offer.</a:t>
            </a:r>
          </a:p>
          <a:p>
            <a:pPr>
              <a:buFont typeface="+mj-lt"/>
              <a:buAutoNum type="arabicPeriod"/>
            </a:pPr>
            <a:r>
              <a:rPr lang="en-US" sz="1800" b="1" dirty="0">
                <a:cs typeface="Times New Roman" panose="02020603050405020304" pitchFamily="18" charset="0"/>
              </a:rPr>
              <a:t>Resistance to Change:</a:t>
            </a:r>
            <a:endParaRPr lang="en-US" sz="1800" dirty="0">
              <a:cs typeface="Times New Roman" panose="02020603050405020304" pitchFamily="18" charset="0"/>
            </a:endParaRPr>
          </a:p>
          <a:p>
            <a:pPr marL="742950" lvl="1" indent="-285750">
              <a:buFont typeface="+mj-lt"/>
              <a:buAutoNum type="arabicPeriod"/>
            </a:pPr>
            <a:r>
              <a:rPr lang="en-US" sz="1800" dirty="0">
                <a:cs typeface="Times New Roman" panose="02020603050405020304" pitchFamily="18" charset="0"/>
              </a:rPr>
              <a:t>Organizational culture and human factors often present significant obstacles, as staff may be accustomed to existing processes and hesitant or resistant to adopt new technologies and workflows.</a:t>
            </a:r>
          </a:p>
          <a:p>
            <a:pPr marL="742950" lvl="1" indent="-285750">
              <a:buFont typeface="+mj-lt"/>
              <a:buAutoNum type="arabicPeriod"/>
            </a:pPr>
            <a:r>
              <a:rPr lang="en-US" sz="1800" dirty="0">
                <a:cs typeface="Times New Roman" panose="02020603050405020304" pitchFamily="18" charset="0"/>
              </a:rPr>
              <a:t>Effective change management and ongoing training programs are necessary to mitigate resistance, ensuring a smooth transition and maximizing user adoption.</a:t>
            </a:r>
          </a:p>
          <a:p>
            <a:pPr marL="0" indent="0">
              <a:buNone/>
            </a:pPr>
            <a:endParaRPr lang="en-US" sz="1800" dirty="0"/>
          </a:p>
          <a:p>
            <a:pPr marL="0" indent="0">
              <a:buNone/>
            </a:pPr>
            <a:endParaRPr lang="sl-SI" sz="1800" dirty="0"/>
          </a:p>
        </p:txBody>
      </p:sp>
      <p:sp>
        <p:nvSpPr>
          <p:cNvPr id="2" name="TextShape 1">
            <a:extLst>
              <a:ext uri="{FF2B5EF4-FFF2-40B4-BE49-F238E27FC236}">
                <a16:creationId xmlns:a16="http://schemas.microsoft.com/office/drawing/2014/main" id="{80F847D1-40C7-E7C7-BAFF-E9606C85F39C}"/>
              </a:ext>
            </a:extLst>
          </p:cNvPr>
          <p:cNvSpPr txBox="1"/>
          <p:nvPr/>
        </p:nvSpPr>
        <p:spPr>
          <a:xfrm>
            <a:off x="915253" y="537984"/>
            <a:ext cx="10355400" cy="794396"/>
          </a:xfrm>
          <a:prstGeom prst="rect">
            <a:avLst/>
          </a:prstGeom>
        </p:spPr>
        <p:txBody>
          <a:bodyPr vert="horz" lIns="91440" tIns="45720" rIns="91440" bIns="45720" rtlCol="0" anchor="b">
            <a:noAutofit/>
          </a:bodyPr>
          <a:lstStyle/>
          <a:p>
            <a:pPr algn="ctr"/>
            <a:r>
              <a:rPr lang="en-US" sz="4000" b="1" dirty="0">
                <a:solidFill>
                  <a:schemeClr val="bg1"/>
                </a:solidFill>
                <a:cs typeface="Times New Roman" panose="02020603050405020304" pitchFamily="18" charset="0"/>
              </a:rPr>
              <a:t>Challenges in Digital Transformation</a:t>
            </a:r>
          </a:p>
          <a:p>
            <a:pPr algn="ctr"/>
            <a:r>
              <a:rPr lang="en-US" i="1" dirty="0">
                <a:solidFill>
                  <a:schemeClr val="bg1"/>
                </a:solidFill>
                <a:cs typeface="Times New Roman" panose="02020603050405020304" pitchFamily="18" charset="0"/>
              </a:rPr>
              <a:t>Cultural resistance within institutions and uneven digital maturity across regions also hinder digital progress</a:t>
            </a:r>
            <a:endParaRPr lang="en-US" i="1" kern="1200" spc="-1" dirty="0">
              <a:solidFill>
                <a:schemeClr val="bg1"/>
              </a:solidFill>
              <a:ea typeface="+mj-ea"/>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15A2CE3C-78A8-F09C-C88F-2AE293EA5CD6}"/>
              </a:ext>
            </a:extLst>
          </p:cNvPr>
          <p:cNvSpPr>
            <a:spLocks noGrp="1"/>
          </p:cNvSpPr>
          <p:nvPr>
            <p:ph type="sldNum" sz="quarter" idx="12"/>
          </p:nvPr>
        </p:nvSpPr>
        <p:spPr/>
        <p:txBody>
          <a:bodyPr/>
          <a:lstStyle/>
          <a:p>
            <a:fld id="{52C56A5B-05FD-4C0F-B2E0-9EBFCE4326E7}" type="slidenum">
              <a:rPr lang="sl-SI" smtClean="0"/>
              <a:t>16</a:t>
            </a:fld>
            <a:endParaRPr lang="sl-SI"/>
          </a:p>
        </p:txBody>
      </p:sp>
    </p:spTree>
    <p:extLst>
      <p:ext uri="{BB962C8B-B14F-4D97-AF65-F5344CB8AC3E}">
        <p14:creationId xmlns:p14="http://schemas.microsoft.com/office/powerpoint/2010/main" val="216755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29D253-6AD4-C3BA-3BCC-2184DCB96F99}"/>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6162112-F16A-3B16-65FD-08E4E5C3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Rectangle 44">
            <a:extLst>
              <a:ext uri="{FF2B5EF4-FFF2-40B4-BE49-F238E27FC236}">
                <a16:creationId xmlns:a16="http://schemas.microsoft.com/office/drawing/2014/main" id="{790084D2-C788-2CDE-1242-6CD2B1983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7" name="Rectangle 46">
            <a:extLst>
              <a:ext uri="{FF2B5EF4-FFF2-40B4-BE49-F238E27FC236}">
                <a16:creationId xmlns:a16="http://schemas.microsoft.com/office/drawing/2014/main" id="{95B99ED3-2D0B-2F3E-188F-FB4C3A2EB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9" name="Rectangle 48">
            <a:extLst>
              <a:ext uri="{FF2B5EF4-FFF2-40B4-BE49-F238E27FC236}">
                <a16:creationId xmlns:a16="http://schemas.microsoft.com/office/drawing/2014/main" id="{860139E0-2193-1D31-7982-29D2D8BCC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1" name="Rectangle 50">
            <a:extLst>
              <a:ext uri="{FF2B5EF4-FFF2-40B4-BE49-F238E27FC236}">
                <a16:creationId xmlns:a16="http://schemas.microsoft.com/office/drawing/2014/main" id="{0837A36E-C2AC-F49D-6C5C-4B90DED62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Označba mesta vsebine 2">
            <a:extLst>
              <a:ext uri="{FF2B5EF4-FFF2-40B4-BE49-F238E27FC236}">
                <a16:creationId xmlns:a16="http://schemas.microsoft.com/office/drawing/2014/main" id="{9433DDBC-9110-11DF-B027-D81849887226}"/>
              </a:ext>
            </a:extLst>
          </p:cNvPr>
          <p:cNvSpPr>
            <a:spLocks noGrp="1"/>
          </p:cNvSpPr>
          <p:nvPr>
            <p:ph idx="1"/>
          </p:nvPr>
        </p:nvSpPr>
        <p:spPr>
          <a:xfrm>
            <a:off x="459350" y="2244111"/>
            <a:ext cx="11157289" cy="4292679"/>
          </a:xfrm>
        </p:spPr>
        <p:txBody>
          <a:bodyPr anchor="ctr">
            <a:noAutofit/>
          </a:bodyPr>
          <a:lstStyle/>
          <a:p>
            <a:pPr>
              <a:buFont typeface="+mj-lt"/>
              <a:buAutoNum type="arabicPeriod"/>
            </a:pPr>
            <a:r>
              <a:rPr lang="en-US" sz="1800" b="1" dirty="0">
                <a:cs typeface="Times New Roman" panose="02020603050405020304" pitchFamily="18" charset="0"/>
              </a:rPr>
              <a:t>Securing Adequate Funding:</a:t>
            </a:r>
            <a:endParaRPr lang="en-US" sz="1800" dirty="0">
              <a:cs typeface="Times New Roman" panose="02020603050405020304" pitchFamily="18" charset="0"/>
            </a:endParaRPr>
          </a:p>
          <a:p>
            <a:pPr marL="742950" lvl="1" indent="-285750">
              <a:buFont typeface="+mj-lt"/>
              <a:buAutoNum type="arabicPeriod"/>
            </a:pPr>
            <a:r>
              <a:rPr lang="en-US" sz="1800" dirty="0">
                <a:cs typeface="Times New Roman" panose="02020603050405020304" pitchFamily="18" charset="0"/>
              </a:rPr>
              <a:t>Explore diverse funding sources, including grants, public-private partnerships, and external financing.</a:t>
            </a:r>
          </a:p>
          <a:p>
            <a:pPr marL="742950" lvl="1" indent="-285750">
              <a:buFont typeface="+mj-lt"/>
              <a:buAutoNum type="arabicPeriod"/>
            </a:pPr>
            <a:r>
              <a:rPr lang="en-US" sz="1800" dirty="0">
                <a:cs typeface="Times New Roman" panose="02020603050405020304" pitchFamily="18" charset="0"/>
              </a:rPr>
              <a:t>Prioritize digital projects clearly demonstrating measurable outcomes, cost savings, and efficiency improvements to justify budget allocations.</a:t>
            </a:r>
          </a:p>
          <a:p>
            <a:pPr>
              <a:buFont typeface="+mj-lt"/>
              <a:buAutoNum type="arabicPeriod"/>
            </a:pPr>
            <a:r>
              <a:rPr lang="en-US" sz="1800" b="1" dirty="0">
                <a:cs typeface="Times New Roman" panose="02020603050405020304" pitchFamily="18" charset="0"/>
              </a:rPr>
              <a:t>Modernizing Legacy Systems:</a:t>
            </a:r>
            <a:endParaRPr lang="en-US" sz="1800" dirty="0">
              <a:cs typeface="Times New Roman" panose="02020603050405020304" pitchFamily="18" charset="0"/>
            </a:endParaRPr>
          </a:p>
          <a:p>
            <a:pPr marL="742950" lvl="1" indent="-285750">
              <a:buFont typeface="+mj-lt"/>
              <a:buAutoNum type="arabicPeriod"/>
            </a:pPr>
            <a:r>
              <a:rPr lang="en-US" sz="1800" dirty="0">
                <a:cs typeface="Times New Roman" panose="02020603050405020304" pitchFamily="18" charset="0"/>
              </a:rPr>
              <a:t>Implement phased or modular updates to progressively replace legacy systems, minimizing disruptions and spreading costs over time.</a:t>
            </a:r>
          </a:p>
          <a:p>
            <a:pPr marL="742950" lvl="1" indent="-285750">
              <a:buFont typeface="+mj-lt"/>
              <a:buAutoNum type="arabicPeriod"/>
            </a:pPr>
            <a:r>
              <a:rPr lang="en-US" sz="1800" dirty="0">
                <a:cs typeface="Times New Roman" panose="02020603050405020304" pitchFamily="18" charset="0"/>
              </a:rPr>
              <a:t>Invest in flexible, scalable solutions that can easily integrate with existing systems, providing a smoother transition path to digital transformation.</a:t>
            </a:r>
          </a:p>
          <a:p>
            <a:pPr>
              <a:buFont typeface="+mj-lt"/>
              <a:buAutoNum type="arabicPeriod"/>
            </a:pPr>
            <a:r>
              <a:rPr lang="en-US" sz="1800" b="1" dirty="0">
                <a:cs typeface="Times New Roman" panose="02020603050405020304" pitchFamily="18" charset="0"/>
              </a:rPr>
              <a:t>Managing Change Effectively:</a:t>
            </a:r>
            <a:endParaRPr lang="en-US" sz="1800" dirty="0">
              <a:cs typeface="Times New Roman" panose="02020603050405020304" pitchFamily="18" charset="0"/>
            </a:endParaRPr>
          </a:p>
          <a:p>
            <a:pPr marL="742950" lvl="1" indent="-285750">
              <a:buFont typeface="+mj-lt"/>
              <a:buAutoNum type="arabicPeriod"/>
            </a:pPr>
            <a:r>
              <a:rPr lang="en-US" sz="1800" dirty="0">
                <a:cs typeface="Times New Roman" panose="02020603050405020304" pitchFamily="18" charset="0"/>
              </a:rPr>
              <a:t>Develop comprehensive change management plans emphasizing transparent communication, staff engagement, and leadership support to foster a positive organizational culture.</a:t>
            </a:r>
          </a:p>
          <a:p>
            <a:pPr marL="742950" lvl="1" indent="-285750">
              <a:buFont typeface="+mj-lt"/>
              <a:buAutoNum type="arabicPeriod"/>
            </a:pPr>
            <a:r>
              <a:rPr lang="en-US" sz="1800" dirty="0">
                <a:cs typeface="Times New Roman" panose="02020603050405020304" pitchFamily="18" charset="0"/>
              </a:rPr>
              <a:t>Provide robust training and support mechanisms, empowering employees to become advocates of digital initiatives, enhancing adoption rates and overall project success.</a:t>
            </a:r>
          </a:p>
          <a:p>
            <a:pPr marL="0" indent="0">
              <a:buNone/>
            </a:pPr>
            <a:endParaRPr lang="sl-SI" sz="1800" dirty="0">
              <a:cs typeface="Times New Roman" panose="02020603050405020304" pitchFamily="18" charset="0"/>
            </a:endParaRPr>
          </a:p>
        </p:txBody>
      </p:sp>
      <p:sp>
        <p:nvSpPr>
          <p:cNvPr id="2" name="TextShape 1">
            <a:extLst>
              <a:ext uri="{FF2B5EF4-FFF2-40B4-BE49-F238E27FC236}">
                <a16:creationId xmlns:a16="http://schemas.microsoft.com/office/drawing/2014/main" id="{B630699B-76AB-CF5B-ED2F-50A9BC7C81A4}"/>
              </a:ext>
            </a:extLst>
          </p:cNvPr>
          <p:cNvSpPr txBox="1"/>
          <p:nvPr/>
        </p:nvSpPr>
        <p:spPr>
          <a:xfrm>
            <a:off x="569268" y="653370"/>
            <a:ext cx="11047371" cy="794396"/>
          </a:xfrm>
          <a:prstGeom prst="rect">
            <a:avLst/>
          </a:prstGeom>
        </p:spPr>
        <p:txBody>
          <a:bodyPr vert="horz" lIns="91440" tIns="45720" rIns="91440" bIns="45720" rtlCol="0" anchor="b">
            <a:noAutofit/>
          </a:bodyPr>
          <a:lstStyle/>
          <a:p>
            <a:pPr algn="ctr"/>
            <a:r>
              <a:rPr lang="en-US" sz="4000" b="1" dirty="0">
                <a:solidFill>
                  <a:schemeClr val="bg1"/>
                </a:solidFill>
                <a:cs typeface="Times New Roman" panose="02020603050405020304" pitchFamily="18" charset="0"/>
              </a:rPr>
              <a:t>Strategies to Overcome Them</a:t>
            </a:r>
          </a:p>
          <a:p>
            <a:pPr algn="ctr"/>
            <a:r>
              <a:rPr lang="en-US" i="1" dirty="0">
                <a:solidFill>
                  <a:schemeClr val="bg1"/>
                </a:solidFill>
                <a:cs typeface="Times New Roman" panose="02020603050405020304" pitchFamily="18" charset="0"/>
              </a:rPr>
              <a:t>Leadership commitment and a user-centered design approach are crucial to ensure lasting digital adoption</a:t>
            </a:r>
            <a:endParaRPr kumimoji="0" lang="en-US" sz="1800" b="0" i="1" u="none" strike="noStrike" kern="1200" cap="none" spc="-1" normalizeH="0" baseline="0" noProof="0" dirty="0">
              <a:ln>
                <a:noFill/>
              </a:ln>
              <a:solidFill>
                <a:schemeClr val="bg1"/>
              </a:solidFill>
              <a:effectLst/>
              <a:uLnTx/>
              <a:uFillTx/>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F0EA8E74-62CD-AFE3-5105-233DE46D983F}"/>
              </a:ext>
            </a:extLst>
          </p:cNvPr>
          <p:cNvSpPr>
            <a:spLocks noGrp="1"/>
          </p:cNvSpPr>
          <p:nvPr>
            <p:ph type="sldNum" sz="quarter" idx="12"/>
          </p:nvPr>
        </p:nvSpPr>
        <p:spPr/>
        <p:txBody>
          <a:bodyPr/>
          <a:lstStyle/>
          <a:p>
            <a:fld id="{52C56A5B-05FD-4C0F-B2E0-9EBFCE4326E7}" type="slidenum">
              <a:rPr lang="sl-SI" smtClean="0"/>
              <a:t>17</a:t>
            </a:fld>
            <a:endParaRPr lang="sl-SI"/>
          </a:p>
        </p:txBody>
      </p:sp>
    </p:spTree>
    <p:extLst>
      <p:ext uri="{BB962C8B-B14F-4D97-AF65-F5344CB8AC3E}">
        <p14:creationId xmlns:p14="http://schemas.microsoft.com/office/powerpoint/2010/main" val="1384175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2E3A44-7A47-4F01-CAB3-9FCBE927F876}"/>
            </a:ext>
          </a:extLst>
        </p:cNvPr>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Shape 1">
            <a:extLst>
              <a:ext uri="{FF2B5EF4-FFF2-40B4-BE49-F238E27FC236}">
                <a16:creationId xmlns:a16="http://schemas.microsoft.com/office/drawing/2014/main" id="{25F763E5-5BED-9277-55CF-DDAC44EBD093}"/>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000" i="1" kern="1200" dirty="0">
                <a:solidFill>
                  <a:srgbClr val="FFFFFF"/>
                </a:solidFill>
                <a:ea typeface="+mj-ea"/>
                <a:cs typeface="+mj-cs"/>
              </a:rPr>
              <a:t>These programs fund both national-level reforms and local digital service improvements, particularly in under-served communities</a:t>
            </a:r>
            <a:endParaRPr kumimoji="0" lang="en-US" sz="2000" b="0" i="1" u="none" strike="noStrike" kern="1200" cap="none" spc="-1" normalizeH="0" baseline="0" noProof="0" dirty="0">
              <a:ln>
                <a:noFill/>
              </a:ln>
              <a:solidFill>
                <a:srgbClr val="FFFFFF"/>
              </a:solidFill>
              <a:effectLst/>
              <a:uLnTx/>
              <a:uFillTx/>
              <a:ea typeface="+mj-ea"/>
              <a:cs typeface="+mj-cs"/>
            </a:endParaRPr>
          </a:p>
        </p:txBody>
      </p:sp>
      <p:sp>
        <p:nvSpPr>
          <p:cNvPr id="3" name="Označba mesta vsebine 2">
            <a:extLst>
              <a:ext uri="{FF2B5EF4-FFF2-40B4-BE49-F238E27FC236}">
                <a16:creationId xmlns:a16="http://schemas.microsoft.com/office/drawing/2014/main" id="{E839F180-CBC0-B773-5CEC-AA4E6FFE1CAE}"/>
              </a:ext>
            </a:extLst>
          </p:cNvPr>
          <p:cNvSpPr>
            <a:spLocks noGrp="1"/>
          </p:cNvSpPr>
          <p:nvPr>
            <p:ph idx="1"/>
          </p:nvPr>
        </p:nvSpPr>
        <p:spPr>
          <a:xfrm>
            <a:off x="4810259" y="649480"/>
            <a:ext cx="6555347" cy="5546047"/>
          </a:xfrm>
        </p:spPr>
        <p:txBody>
          <a:bodyPr vert="horz" lIns="91440" tIns="45720" rIns="91440" bIns="45720" rtlCol="0" anchor="ctr">
            <a:noAutofit/>
          </a:bodyPr>
          <a:lstStyle/>
          <a:p>
            <a:pPr marL="342900" indent="-342900">
              <a:buFont typeface="+mj-lt"/>
              <a:buAutoNum type="arabicPeriod"/>
            </a:pPr>
            <a:r>
              <a:rPr lang="en-US" sz="1800" b="1" dirty="0"/>
              <a:t>Support for National-Level Reforms:</a:t>
            </a:r>
            <a:endParaRPr lang="en-US" sz="1800" dirty="0"/>
          </a:p>
          <a:p>
            <a:pPr marL="742950" lvl="1"/>
            <a:r>
              <a:rPr lang="en-US" sz="1800" dirty="0"/>
              <a:t>Funding programs dedicated to facilitating comprehensive digital transformations in government operations and public services nationwide.</a:t>
            </a:r>
          </a:p>
          <a:p>
            <a:pPr marL="742950" lvl="1"/>
            <a:r>
              <a:rPr lang="en-US" sz="1800" dirty="0"/>
              <a:t>Resources aimed at significant system upgrades, including infrastructure enhancement, cloud integration, cybersecurity measures, and advanced data analytics.</a:t>
            </a:r>
          </a:p>
          <a:p>
            <a:pPr marL="342900" indent="-342900">
              <a:buFont typeface="+mj-lt"/>
              <a:buAutoNum type="arabicPeriod"/>
            </a:pPr>
            <a:r>
              <a:rPr lang="en-US" sz="1800" b="1" dirty="0"/>
              <a:t>Local Digital Service Enhancements:</a:t>
            </a:r>
            <a:endParaRPr lang="en-US" sz="1800" dirty="0"/>
          </a:p>
          <a:p>
            <a:pPr marL="742950" lvl="1"/>
            <a:r>
              <a:rPr lang="en-US" sz="1800" dirty="0"/>
              <a:t>Grants specifically designed to assist local institutions in improving digital service delivery, particularly in under-served or rural communities.</a:t>
            </a:r>
          </a:p>
          <a:p>
            <a:pPr marL="742950" lvl="1"/>
            <a:r>
              <a:rPr lang="en-US" sz="1800" dirty="0"/>
              <a:t>Initiatives may include digital literacy programs, local e-governance platforms, broadband accessibility projects, and online citizen engagement tools.</a:t>
            </a:r>
          </a:p>
          <a:p>
            <a:pPr marL="342900" indent="-342900">
              <a:buFont typeface="+mj-lt"/>
              <a:buAutoNum type="arabicPeriod"/>
            </a:pPr>
            <a:r>
              <a:rPr lang="en-US" sz="1800" b="1" dirty="0"/>
              <a:t>Focus on Equity and Accessibility:</a:t>
            </a:r>
            <a:endParaRPr lang="en-US" sz="1800" dirty="0"/>
          </a:p>
          <a:p>
            <a:pPr marL="742950" lvl="1"/>
            <a:r>
              <a:rPr lang="en-US" sz="1800" dirty="0"/>
              <a:t>Priority given to funding projects that bridge digital divides, ensuring equitable access to technology-driven services and resources across diverse populations.</a:t>
            </a:r>
          </a:p>
          <a:p>
            <a:pPr marL="742950" lvl="1"/>
            <a:r>
              <a:rPr lang="en-US" sz="1800" dirty="0"/>
              <a:t>Emphasis on inclusivity, aiming to empower communities traditionally lacking sufficient technological infrastructure or resources.</a:t>
            </a:r>
          </a:p>
        </p:txBody>
      </p:sp>
      <p:sp>
        <p:nvSpPr>
          <p:cNvPr id="4" name="Marcador de número de diapositiva 3">
            <a:extLst>
              <a:ext uri="{FF2B5EF4-FFF2-40B4-BE49-F238E27FC236}">
                <a16:creationId xmlns:a16="http://schemas.microsoft.com/office/drawing/2014/main" id="{38B6FFDB-A67D-F271-B12E-C9C958DD559C}"/>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52C56A5B-05FD-4C0F-B2E0-9EBFCE4326E7}" type="slidenum">
              <a:rPr lang="en-US" sz="1100">
                <a:solidFill>
                  <a:schemeClr val="tx1">
                    <a:lumMod val="50000"/>
                    <a:lumOff val="50000"/>
                  </a:schemeClr>
                </a:solidFill>
              </a:rPr>
              <a:pPr>
                <a:spcAft>
                  <a:spcPts val="600"/>
                </a:spcAft>
              </a:pPr>
              <a:t>18</a:t>
            </a:fld>
            <a:endParaRPr lang="en-US" sz="1100">
              <a:solidFill>
                <a:schemeClr val="tx1">
                  <a:lumMod val="50000"/>
                  <a:lumOff val="50000"/>
                </a:schemeClr>
              </a:solidFill>
            </a:endParaRPr>
          </a:p>
        </p:txBody>
      </p:sp>
    </p:spTree>
    <p:extLst>
      <p:ext uri="{BB962C8B-B14F-4D97-AF65-F5344CB8AC3E}">
        <p14:creationId xmlns:p14="http://schemas.microsoft.com/office/powerpoint/2010/main" val="2970646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DE84EC-88F9-43E2-5CB9-950BFAE3165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44E3D583-D82A-4985-9ACC-F283A3EF5AF5}"/>
              </a:ext>
            </a:extLst>
          </p:cNvPr>
          <p:cNvSpPr>
            <a:spLocks noGrp="1"/>
          </p:cNvSpPr>
          <p:nvPr>
            <p:ph idx="1"/>
          </p:nvPr>
        </p:nvSpPr>
        <p:spPr>
          <a:xfrm>
            <a:off x="4196080" y="649480"/>
            <a:ext cx="7956295" cy="5546047"/>
          </a:xfrm>
        </p:spPr>
        <p:txBody>
          <a:bodyPr anchor="ctr">
            <a:noAutofit/>
          </a:bodyPr>
          <a:lstStyle/>
          <a:p>
            <a:pPr marL="0" indent="0">
              <a:buNone/>
            </a:pPr>
            <a:endParaRPr lang="en-US" sz="1800" b="1" dirty="0">
              <a:cs typeface="Times New Roman" panose="02020603050405020304" pitchFamily="18" charset="0"/>
            </a:endParaRPr>
          </a:p>
          <a:p>
            <a:pPr>
              <a:buFont typeface="+mj-lt"/>
              <a:buAutoNum type="arabicPeriod"/>
            </a:pPr>
            <a:r>
              <a:rPr lang="en-US" sz="1800" b="1" dirty="0">
                <a:cs typeface="Times New Roman" panose="02020603050405020304" pitchFamily="18" charset="0"/>
              </a:rPr>
              <a:t>Innovation and Experimentation Labs:</a:t>
            </a:r>
            <a:endParaRPr lang="en-US" sz="1800" dirty="0">
              <a:cs typeface="Times New Roman" panose="02020603050405020304" pitchFamily="18" charset="0"/>
            </a:endParaRPr>
          </a:p>
          <a:p>
            <a:pPr marL="742950" lvl="1" indent="-285750">
              <a:buFont typeface="+mj-lt"/>
              <a:buAutoNum type="arabicPeriod"/>
            </a:pPr>
            <a:r>
              <a:rPr lang="en-US" sz="1800" dirty="0">
                <a:cs typeface="Times New Roman" panose="02020603050405020304" pitchFamily="18" charset="0"/>
              </a:rPr>
              <a:t>Digital hubs act as innovation centers where public institutions can experiment with emerging technologies such as AI, blockchain, IoT, and data analytics.</a:t>
            </a:r>
          </a:p>
          <a:p>
            <a:pPr marL="742950" lvl="1" indent="-285750">
              <a:buFont typeface="+mj-lt"/>
              <a:buAutoNum type="arabicPeriod"/>
            </a:pPr>
            <a:r>
              <a:rPr lang="en-US" sz="1800" dirty="0">
                <a:cs typeface="Times New Roman" panose="02020603050405020304" pitchFamily="18" charset="0"/>
              </a:rPr>
              <a:t>These labs facilitate testing and refining digital solutions on a smaller scale, significantly reducing risks associated with full-scale deployment.</a:t>
            </a:r>
          </a:p>
          <a:p>
            <a:pPr>
              <a:buFont typeface="+mj-lt"/>
              <a:buAutoNum type="arabicPeriod"/>
            </a:pPr>
            <a:r>
              <a:rPr lang="en-US" sz="1800" b="1" dirty="0">
                <a:cs typeface="Times New Roman" panose="02020603050405020304" pitchFamily="18" charset="0"/>
              </a:rPr>
              <a:t>Collaboration and Knowledge Sharing:</a:t>
            </a:r>
            <a:endParaRPr lang="en-US" sz="1800" dirty="0">
              <a:cs typeface="Times New Roman" panose="02020603050405020304" pitchFamily="18" charset="0"/>
            </a:endParaRPr>
          </a:p>
          <a:p>
            <a:pPr marL="742950" lvl="1" indent="-285750">
              <a:buFont typeface="+mj-lt"/>
              <a:buAutoNum type="arabicPeriod"/>
            </a:pPr>
            <a:r>
              <a:rPr lang="en-US" sz="1800" dirty="0">
                <a:cs typeface="Times New Roman" panose="02020603050405020304" pitchFamily="18" charset="0"/>
              </a:rPr>
              <a:t>Digital hubs encourage collaboration between different public entities, technology companies, academic institutions, and community stakeholders.</a:t>
            </a:r>
          </a:p>
          <a:p>
            <a:pPr marL="742950" lvl="1" indent="-285750">
              <a:buFont typeface="+mj-lt"/>
              <a:buAutoNum type="arabicPeriod"/>
            </a:pPr>
            <a:r>
              <a:rPr lang="en-US" sz="1800" dirty="0">
                <a:cs typeface="Times New Roman" panose="02020603050405020304" pitchFamily="18" charset="0"/>
              </a:rPr>
              <a:t>They create environments conducive to knowledge sharing, promoting best practices and innovative approaches to public service delivery.</a:t>
            </a:r>
          </a:p>
          <a:p>
            <a:pPr>
              <a:buFont typeface="+mj-lt"/>
              <a:buAutoNum type="arabicPeriod"/>
            </a:pPr>
            <a:r>
              <a:rPr lang="en-US" sz="1800" b="1" dirty="0">
                <a:cs typeface="Times New Roman" panose="02020603050405020304" pitchFamily="18" charset="0"/>
              </a:rPr>
              <a:t>Accelerating Digital Adoption:</a:t>
            </a:r>
            <a:endParaRPr lang="en-US" sz="1800" dirty="0">
              <a:cs typeface="Times New Roman" panose="02020603050405020304" pitchFamily="18" charset="0"/>
            </a:endParaRPr>
          </a:p>
          <a:p>
            <a:pPr marL="742950" lvl="1" indent="-285750">
              <a:buFont typeface="+mj-lt"/>
              <a:buAutoNum type="arabicPeriod"/>
            </a:pPr>
            <a:r>
              <a:rPr lang="en-US" sz="1800" dirty="0">
                <a:cs typeface="Times New Roman" panose="02020603050405020304" pitchFamily="18" charset="0"/>
              </a:rPr>
              <a:t>By providing spaces to pilot, iterate, and optimize digital tools, these hubs help public administrations confidently transition to broader implementation.</a:t>
            </a:r>
          </a:p>
          <a:p>
            <a:pPr marL="742950" lvl="1" indent="-285750">
              <a:buFont typeface="+mj-lt"/>
              <a:buAutoNum type="arabicPeriod"/>
            </a:pPr>
            <a:r>
              <a:rPr lang="en-US" sz="1800" dirty="0">
                <a:cs typeface="Times New Roman" panose="02020603050405020304" pitchFamily="18" charset="0"/>
              </a:rPr>
              <a:t>Successful pilot projects demonstrate value and feasibility, fostering buy-in and accelerating the adoption of advanced technological solutions across government functions.</a:t>
            </a:r>
          </a:p>
          <a:p>
            <a:pPr marL="0" indent="0">
              <a:buNone/>
            </a:pPr>
            <a:endParaRPr lang="sl-SI" sz="1800" b="1" dirty="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22E85C40-0B52-F92D-5EF1-EF100AFBE409}"/>
              </a:ext>
            </a:extLst>
          </p:cNvPr>
          <p:cNvSpPr>
            <a:spLocks noGrp="1"/>
          </p:cNvSpPr>
          <p:nvPr>
            <p:ph type="sldNum" sz="quarter" idx="12"/>
          </p:nvPr>
        </p:nvSpPr>
        <p:spPr>
          <a:xfrm>
            <a:off x="11704320" y="6455664"/>
            <a:ext cx="448056" cy="365125"/>
          </a:xfrm>
        </p:spPr>
        <p:txBody>
          <a:bodyPr>
            <a:normAutofit/>
          </a:bodyPr>
          <a:lstStyle/>
          <a:p>
            <a:pPr>
              <a:spcAft>
                <a:spcPts val="600"/>
              </a:spcAft>
            </a:pPr>
            <a:fld id="{52C56A5B-05FD-4C0F-B2E0-9EBFCE4326E7}" type="slidenum">
              <a:rPr lang="sl-SI" sz="1100">
                <a:solidFill>
                  <a:schemeClr val="tx1">
                    <a:lumMod val="50000"/>
                    <a:lumOff val="50000"/>
                  </a:schemeClr>
                </a:solidFill>
              </a:rPr>
              <a:pPr>
                <a:spcAft>
                  <a:spcPts val="600"/>
                </a:spcAft>
              </a:pPr>
              <a:t>19</a:t>
            </a:fld>
            <a:endParaRPr lang="sl-SI" sz="1100">
              <a:solidFill>
                <a:schemeClr val="tx1">
                  <a:lumMod val="50000"/>
                  <a:lumOff val="50000"/>
                </a:schemeClr>
              </a:solidFill>
            </a:endParaRPr>
          </a:p>
        </p:txBody>
      </p:sp>
      <p:sp>
        <p:nvSpPr>
          <p:cNvPr id="2" name="TextShape 1">
            <a:extLst>
              <a:ext uri="{FF2B5EF4-FFF2-40B4-BE49-F238E27FC236}">
                <a16:creationId xmlns:a16="http://schemas.microsoft.com/office/drawing/2014/main" id="{904222DF-98AD-F542-2458-2B70AF4AC8D6}"/>
              </a:ext>
            </a:extLst>
          </p:cNvPr>
          <p:cNvSpPr txBox="1"/>
          <p:nvPr/>
        </p:nvSpPr>
        <p:spPr>
          <a:xfrm>
            <a:off x="5900079" y="1099939"/>
            <a:ext cx="5291664" cy="794396"/>
          </a:xfrm>
          <a:prstGeom prst="rect">
            <a:avLst/>
          </a:prstGeom>
        </p:spPr>
        <p:txBody>
          <a:bodyPr vert="horz" lIns="91440" tIns="45720" rIns="91440" bIns="45720" rtlCol="0" anchor="b">
            <a:noAutofit/>
          </a:bodyPr>
          <a:lstStyle/>
          <a:p>
            <a:pPr algn="ctr"/>
            <a:endParaRPr kumimoji="0" lang="en-US" b="0" i="0" u="none" strike="noStrike" kern="1200" cap="none" spc="-1"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61E855B-AD71-452F-021D-4DF5293B060C}"/>
              </a:ext>
            </a:extLst>
          </p:cNvPr>
          <p:cNvSpPr txBox="1"/>
          <p:nvPr/>
        </p:nvSpPr>
        <p:spPr>
          <a:xfrm>
            <a:off x="502467" y="2095421"/>
            <a:ext cx="3032881" cy="1323439"/>
          </a:xfrm>
          <a:prstGeom prst="rect">
            <a:avLst/>
          </a:prstGeom>
          <a:noFill/>
        </p:spPr>
        <p:txBody>
          <a:bodyPr wrap="square">
            <a:spAutoFit/>
          </a:bodyPr>
          <a:lstStyle/>
          <a:p>
            <a:pPr marL="0" indent="0">
              <a:buNone/>
            </a:pPr>
            <a:r>
              <a:rPr lang="en-US" sz="4000" b="1" dirty="0">
                <a:solidFill>
                  <a:schemeClr val="bg1"/>
                </a:solidFill>
                <a:cs typeface="Times New Roman" panose="02020603050405020304" pitchFamily="18" charset="0"/>
              </a:rPr>
              <a:t>Digital Tools and Hubs</a:t>
            </a:r>
          </a:p>
        </p:txBody>
      </p:sp>
    </p:spTree>
    <p:extLst>
      <p:ext uri="{BB962C8B-B14F-4D97-AF65-F5344CB8AC3E}">
        <p14:creationId xmlns:p14="http://schemas.microsoft.com/office/powerpoint/2010/main" val="356469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D71E20B1-0C5C-EADB-5785-99F9A2609401}"/>
              </a:ext>
            </a:extLst>
          </p:cNvPr>
          <p:cNvSpPr>
            <a:spLocks noGrp="1"/>
          </p:cNvSpPr>
          <p:nvPr>
            <p:ph idx="1"/>
          </p:nvPr>
        </p:nvSpPr>
        <p:spPr>
          <a:xfrm>
            <a:off x="998337" y="2303146"/>
            <a:ext cx="9974463" cy="3683358"/>
          </a:xfrm>
        </p:spPr>
        <p:txBody>
          <a:bodyPr anchor="ctr">
            <a:normAutofit/>
          </a:bodyPr>
          <a:lstStyle/>
          <a:p>
            <a:pPr algn="just"/>
            <a:r>
              <a:rPr lang="en-US" sz="2000" b="1" dirty="0">
                <a:cs typeface="Times New Roman" panose="02020603050405020304" pitchFamily="18" charset="0"/>
              </a:rPr>
              <a:t>Purpose: </a:t>
            </a:r>
            <a:r>
              <a:rPr lang="en-US" sz="2000" dirty="0">
                <a:cs typeface="Times New Roman" panose="02020603050405020304" pitchFamily="18" charset="0"/>
              </a:rPr>
              <a:t>The purpose of this presentation is to highlight the transformative potential of digitalization for public institutions and administrations across Europe. It aims to demonstrate how adopting digital tools and strategies can significantly improve service delivery, enhance interactions with citizens and providers, and ensure greater transparency, inclusivity, and efficiency. By aligning with the European Union’s digital agenda, public administrations can lead the way toward a more connected, responsive, and sustainable future.</a:t>
            </a:r>
          </a:p>
          <a:p>
            <a:pPr algn="just"/>
            <a:endParaRPr lang="en-US" sz="2000" dirty="0">
              <a:cs typeface="Times New Roman" panose="02020603050405020304" pitchFamily="18" charset="0"/>
            </a:endParaRPr>
          </a:p>
          <a:p>
            <a:pPr marL="0" indent="0">
              <a:buNone/>
            </a:pPr>
            <a:r>
              <a:rPr lang="en-US" sz="2000" i="1" dirty="0"/>
              <a:t>Digital transformation is a strategic priority for public administrations seeking to improve public value delivery, operational performance, and digital sovereignty</a:t>
            </a:r>
          </a:p>
          <a:p>
            <a:pPr marL="0" indent="0">
              <a:buNone/>
            </a:pPr>
            <a:endParaRPr lang="sl-SI" sz="2000" dirty="0"/>
          </a:p>
        </p:txBody>
      </p:sp>
      <p:sp>
        <p:nvSpPr>
          <p:cNvPr id="2" name="TextShape 1">
            <a:extLst>
              <a:ext uri="{FF2B5EF4-FFF2-40B4-BE49-F238E27FC236}">
                <a16:creationId xmlns:a16="http://schemas.microsoft.com/office/drawing/2014/main" id="{4477BAA5-7512-0A6B-210F-220B1E4DED68}"/>
              </a:ext>
            </a:extLst>
          </p:cNvPr>
          <p:cNvSpPr txBox="1"/>
          <p:nvPr/>
        </p:nvSpPr>
        <p:spPr>
          <a:xfrm>
            <a:off x="-110430" y="-137970"/>
            <a:ext cx="12191996" cy="1275756"/>
          </a:xfrm>
          <a:prstGeom prst="rect">
            <a:avLst/>
          </a:prstGeom>
        </p:spPr>
        <p:txBody>
          <a:bodyPr vert="horz" lIns="91440" tIns="45720" rIns="91440" bIns="45720" rtlCol="0" anchor="b">
            <a:normAutofit/>
          </a:bodyPr>
          <a:lstStyle/>
          <a:p>
            <a:pPr algn="ctr">
              <a:lnSpc>
                <a:spcPct val="90000"/>
              </a:lnSpc>
              <a:spcBef>
                <a:spcPct val="0"/>
              </a:spcBef>
              <a:spcAft>
                <a:spcPts val="600"/>
              </a:spcAft>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4000" b="1" kern="1200" spc="-1" dirty="0">
                <a:solidFill>
                  <a:schemeClr val="bg1"/>
                </a:solidFill>
                <a:ea typeface="+mj-ea"/>
                <a:cs typeface="Times New Roman" panose="02020603050405020304" pitchFamily="18" charset="0"/>
              </a:rPr>
              <a:t>Introduction</a:t>
            </a:r>
          </a:p>
        </p:txBody>
      </p:sp>
      <p:sp>
        <p:nvSpPr>
          <p:cNvPr id="4" name="Marcador de número de diapositiva 3">
            <a:extLst>
              <a:ext uri="{FF2B5EF4-FFF2-40B4-BE49-F238E27FC236}">
                <a16:creationId xmlns:a16="http://schemas.microsoft.com/office/drawing/2014/main" id="{C7313827-8C9D-C485-AA12-3488AC318F77}"/>
              </a:ext>
            </a:extLst>
          </p:cNvPr>
          <p:cNvSpPr>
            <a:spLocks noGrp="1"/>
          </p:cNvSpPr>
          <p:nvPr>
            <p:ph type="sldNum" sz="quarter" idx="12"/>
          </p:nvPr>
        </p:nvSpPr>
        <p:spPr/>
        <p:txBody>
          <a:bodyPr/>
          <a:lstStyle/>
          <a:p>
            <a:fld id="{52C56A5B-05FD-4C0F-B2E0-9EBFCE4326E7}" type="slidenum">
              <a:rPr lang="sl-SI" smtClean="0"/>
              <a:t>2</a:t>
            </a:fld>
            <a:endParaRPr lang="sl-SI"/>
          </a:p>
        </p:txBody>
      </p:sp>
    </p:spTree>
    <p:extLst>
      <p:ext uri="{BB962C8B-B14F-4D97-AF65-F5344CB8AC3E}">
        <p14:creationId xmlns:p14="http://schemas.microsoft.com/office/powerpoint/2010/main" val="52835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3E27B-6323-93C9-C783-0F9A9FD19121}"/>
            </a:ext>
          </a:extLst>
        </p:cNvPr>
        <p:cNvGrpSpPr/>
        <p:nvPr/>
      </p:nvGrpSpPr>
      <p:grpSpPr>
        <a:xfrm>
          <a:off x="0" y="0"/>
          <a:ext cx="0" cy="0"/>
          <a:chOff x="0" y="0"/>
          <a:chExt cx="0" cy="0"/>
        </a:xfrm>
      </p:grpSpPr>
      <p:graphicFrame>
        <p:nvGraphicFramePr>
          <p:cNvPr id="7" name="Označba mesta vsebine 2">
            <a:extLst>
              <a:ext uri="{FF2B5EF4-FFF2-40B4-BE49-F238E27FC236}">
                <a16:creationId xmlns:a16="http://schemas.microsoft.com/office/drawing/2014/main" id="{6FF17C5D-F857-66E8-5A56-B2D87734BB00}"/>
              </a:ext>
            </a:extLst>
          </p:cNvPr>
          <p:cNvGraphicFramePr>
            <a:graphicFrameLocks noGrp="1"/>
          </p:cNvGraphicFramePr>
          <p:nvPr>
            <p:ph idx="1"/>
            <p:extLst>
              <p:ext uri="{D42A27DB-BD31-4B8C-83A1-F6EECF244321}">
                <p14:modId xmlns:p14="http://schemas.microsoft.com/office/powerpoint/2010/main" val="195442784"/>
              </p:ext>
            </p:extLst>
          </p:nvPr>
        </p:nvGraphicFramePr>
        <p:xfrm>
          <a:off x="5339184" y="1709057"/>
          <a:ext cx="6613330" cy="4834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Shape 1">
            <a:extLst>
              <a:ext uri="{FF2B5EF4-FFF2-40B4-BE49-F238E27FC236}">
                <a16:creationId xmlns:a16="http://schemas.microsoft.com/office/drawing/2014/main" id="{9B71F857-C09A-3660-C07C-3265D79F77E4}"/>
              </a:ext>
            </a:extLst>
          </p:cNvPr>
          <p:cNvSpPr txBox="1"/>
          <p:nvPr/>
        </p:nvSpPr>
        <p:spPr>
          <a:xfrm>
            <a:off x="6000017" y="914661"/>
            <a:ext cx="5291664" cy="794396"/>
          </a:xfrm>
          <a:prstGeom prst="rect">
            <a:avLst/>
          </a:prstGeom>
        </p:spPr>
        <p:txBody>
          <a:bodyPr vert="horz" lIns="91440" tIns="45720" rIns="91440" bIns="45720" rtlCol="0" anchor="b">
            <a:noAutofit/>
          </a:bodyPr>
          <a:lstStyle/>
          <a:p>
            <a:pPr algn="ctr"/>
            <a:r>
              <a:rPr lang="en-US" sz="4000" b="1" dirty="0">
                <a:cs typeface="Times New Roman" panose="02020603050405020304" pitchFamily="18" charset="0"/>
              </a:rPr>
              <a:t>AI in Public Services</a:t>
            </a:r>
          </a:p>
          <a:p>
            <a:pPr algn="ctr"/>
            <a:r>
              <a:rPr lang="en-US" i="1" dirty="0">
                <a:cs typeface="Times New Roman" panose="02020603050405020304" pitchFamily="18" charset="0"/>
              </a:rPr>
              <a:t>Ethical AI policies and human oversight are essential to prevent bias and maintain fairness in automated decisions</a:t>
            </a:r>
            <a:endParaRPr kumimoji="0" lang="en-US" b="0" i="1" u="none" strike="noStrike" kern="1200" cap="none" spc="-1" normalizeH="0" baseline="0" noProof="0" dirty="0">
              <a:ln>
                <a:noFill/>
              </a:ln>
              <a:effectLst/>
              <a:uLnTx/>
              <a:uFillTx/>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53B084F5-3ED4-93F0-E98C-778B45EB9148}"/>
              </a:ext>
            </a:extLst>
          </p:cNvPr>
          <p:cNvSpPr>
            <a:spLocks noGrp="1"/>
          </p:cNvSpPr>
          <p:nvPr>
            <p:ph type="sldNum" sz="quarter" idx="12"/>
          </p:nvPr>
        </p:nvSpPr>
        <p:spPr/>
        <p:txBody>
          <a:bodyPr/>
          <a:lstStyle/>
          <a:p>
            <a:fld id="{52C56A5B-05FD-4C0F-B2E0-9EBFCE4326E7}" type="slidenum">
              <a:rPr lang="sl-SI" smtClean="0"/>
              <a:t>20</a:t>
            </a:fld>
            <a:endParaRPr lang="sl-SI"/>
          </a:p>
        </p:txBody>
      </p:sp>
      <p:pic>
        <p:nvPicPr>
          <p:cNvPr id="5" name="Picture 2">
            <a:extLst>
              <a:ext uri="{FF2B5EF4-FFF2-40B4-BE49-F238E27FC236}">
                <a16:creationId xmlns:a16="http://schemas.microsoft.com/office/drawing/2014/main" id="{AF1E81B2-6AA0-7C5C-73C4-B899FA69CA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1715" r="30466"/>
          <a:stretch/>
        </p:blipFill>
        <p:spPr bwMode="auto">
          <a:xfrm>
            <a:off x="-754229" y="10"/>
            <a:ext cx="5816884" cy="6857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04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1AE5C243-8DED-48E8-F344-98DCC5EEDF5E}"/>
              </a:ext>
            </a:extLst>
          </p:cNvPr>
          <p:cNvSpPr>
            <a:spLocks noGrp="1"/>
          </p:cNvSpPr>
          <p:nvPr>
            <p:ph idx="1"/>
          </p:nvPr>
        </p:nvSpPr>
        <p:spPr>
          <a:xfrm>
            <a:off x="4241495" y="1828800"/>
            <a:ext cx="7493306" cy="4720856"/>
          </a:xfrm>
        </p:spPr>
        <p:txBody>
          <a:bodyPr anchor="ctr">
            <a:noAutofit/>
          </a:bodyPr>
          <a:lstStyle/>
          <a:p>
            <a:pPr>
              <a:buFont typeface="+mj-lt"/>
              <a:buAutoNum type="arabicPeriod"/>
            </a:pPr>
            <a:r>
              <a:rPr lang="en-US" sz="1400" b="1" dirty="0">
                <a:cs typeface="Times New Roman" panose="02020603050405020304" pitchFamily="18" charset="0"/>
                <a:hlinkClick r:id="rId2"/>
              </a:rPr>
              <a:t>GAIA-X </a:t>
            </a:r>
            <a:r>
              <a:rPr lang="en-US" sz="1400" b="1" dirty="0">
                <a:cs typeface="Times New Roman" panose="02020603050405020304" pitchFamily="18" charset="0"/>
              </a:rPr>
              <a:t>Federated Infrastructure:</a:t>
            </a:r>
            <a:endParaRPr lang="en-US" sz="1400" dirty="0">
              <a:cs typeface="Times New Roman" panose="02020603050405020304" pitchFamily="18" charset="0"/>
            </a:endParaRPr>
          </a:p>
          <a:p>
            <a:pPr marL="742950" lvl="1" indent="-285750">
              <a:lnSpc>
                <a:spcPct val="120000"/>
              </a:lnSpc>
              <a:buFont typeface="+mj-lt"/>
              <a:buAutoNum type="arabicPeriod"/>
            </a:pPr>
            <a:r>
              <a:rPr lang="en-US" sz="1400" dirty="0">
                <a:cs typeface="Times New Roman" panose="02020603050405020304" pitchFamily="18" charset="0"/>
              </a:rPr>
              <a:t>The European Union's GAIA-X project is dedicated to establishing a federated data infrastructure, fostering seamless interoperability among various digital services and platforms.</a:t>
            </a:r>
          </a:p>
          <a:p>
            <a:pPr marL="742950" lvl="1" indent="-285750">
              <a:lnSpc>
                <a:spcPct val="120000"/>
              </a:lnSpc>
              <a:buFont typeface="+mj-lt"/>
              <a:buAutoNum type="arabicPeriod"/>
            </a:pPr>
            <a:r>
              <a:rPr lang="en-US" sz="1400" dirty="0">
                <a:cs typeface="Times New Roman" panose="02020603050405020304" pitchFamily="18" charset="0"/>
              </a:rPr>
              <a:t>This initiative emphasizes collaboration, standardization, and open frameworks to support secure, transparent, and efficient data sharing across sectors and borders.</a:t>
            </a:r>
          </a:p>
          <a:p>
            <a:pPr>
              <a:buFont typeface="+mj-lt"/>
              <a:buAutoNum type="arabicPeriod"/>
            </a:pPr>
            <a:r>
              <a:rPr lang="en-US" sz="1400" b="1" dirty="0">
                <a:cs typeface="Times New Roman" panose="02020603050405020304" pitchFamily="18" charset="0"/>
              </a:rPr>
              <a:t>Upholding European Values:</a:t>
            </a:r>
            <a:endParaRPr lang="en-US" sz="1400" dirty="0">
              <a:cs typeface="Times New Roman" panose="02020603050405020304" pitchFamily="18" charset="0"/>
            </a:endParaRPr>
          </a:p>
          <a:p>
            <a:pPr marL="742950" lvl="1" indent="-285750">
              <a:lnSpc>
                <a:spcPct val="120000"/>
              </a:lnSpc>
              <a:buFont typeface="+mj-lt"/>
              <a:buAutoNum type="arabicPeriod"/>
            </a:pPr>
            <a:r>
              <a:rPr lang="en-US" sz="1400" dirty="0">
                <a:cs typeface="Times New Roman" panose="02020603050405020304" pitchFamily="18" charset="0"/>
              </a:rPr>
              <a:t>GAIA-X integrates principles of digital sovereignty, data protection, and transparency, aligning technological advancements with European values and regulations.</a:t>
            </a:r>
          </a:p>
          <a:p>
            <a:pPr marL="742950" lvl="1" indent="-285750">
              <a:lnSpc>
                <a:spcPct val="120000"/>
              </a:lnSpc>
              <a:buFont typeface="+mj-lt"/>
              <a:buAutoNum type="arabicPeriod"/>
            </a:pPr>
            <a:r>
              <a:rPr lang="en-US" sz="1400" dirty="0">
                <a:cs typeface="Times New Roman" panose="02020603050405020304" pitchFamily="18" charset="0"/>
              </a:rPr>
              <a:t>The infrastructure ensures control over data usage, empowering individuals, organizations, and governments to securely manage sensitive information.</a:t>
            </a:r>
          </a:p>
          <a:p>
            <a:pPr>
              <a:buFont typeface="+mj-lt"/>
              <a:buAutoNum type="arabicPeriod"/>
            </a:pPr>
            <a:r>
              <a:rPr lang="en-US" sz="1400" b="1" dirty="0">
                <a:cs typeface="Times New Roman" panose="02020603050405020304" pitchFamily="18" charset="0"/>
              </a:rPr>
              <a:t>Strengthening Digital Autonomy:</a:t>
            </a:r>
            <a:endParaRPr lang="en-US" sz="1400" dirty="0">
              <a:cs typeface="Times New Roman" panose="02020603050405020304" pitchFamily="18" charset="0"/>
            </a:endParaRPr>
          </a:p>
          <a:p>
            <a:pPr marL="742950" lvl="1" indent="-285750">
              <a:lnSpc>
                <a:spcPct val="120000"/>
              </a:lnSpc>
              <a:buFont typeface="+mj-lt"/>
              <a:buAutoNum type="arabicPeriod"/>
            </a:pPr>
            <a:r>
              <a:rPr lang="en-US" sz="1400" dirty="0">
                <a:cs typeface="Times New Roman" panose="02020603050405020304" pitchFamily="18" charset="0"/>
              </a:rPr>
              <a:t>By providing an alternative to dependence on external technology providers, GAIA-X enhances Europe's digital autonomy and competitiveness.</a:t>
            </a:r>
          </a:p>
          <a:p>
            <a:pPr marL="742950" lvl="1" indent="-285750">
              <a:lnSpc>
                <a:spcPct val="120000"/>
              </a:lnSpc>
              <a:buFont typeface="+mj-lt"/>
              <a:buAutoNum type="arabicPeriod"/>
            </a:pPr>
            <a:r>
              <a:rPr lang="en-US" sz="1400" dirty="0">
                <a:cs typeface="Times New Roman" panose="02020603050405020304" pitchFamily="18" charset="0"/>
              </a:rPr>
              <a:t>The project encourages innovation, supporting the growth and resilience of the European digital economy through localized, secure, and accessible cloud solutions.</a:t>
            </a:r>
          </a:p>
        </p:txBody>
      </p:sp>
      <p:sp>
        <p:nvSpPr>
          <p:cNvPr id="2" name="TextShape 1">
            <a:extLst>
              <a:ext uri="{FF2B5EF4-FFF2-40B4-BE49-F238E27FC236}">
                <a16:creationId xmlns:a16="http://schemas.microsoft.com/office/drawing/2014/main" id="{5F55A3B8-4D1E-AA21-0EA0-D5B66510143E}"/>
              </a:ext>
            </a:extLst>
          </p:cNvPr>
          <p:cNvSpPr txBox="1"/>
          <p:nvPr/>
        </p:nvSpPr>
        <p:spPr>
          <a:xfrm>
            <a:off x="4798453" y="862585"/>
            <a:ext cx="6555347" cy="794396"/>
          </a:xfrm>
          <a:prstGeom prst="rect">
            <a:avLst/>
          </a:prstGeom>
        </p:spPr>
        <p:txBody>
          <a:bodyPr vert="horz" lIns="91440" tIns="45720" rIns="91440" bIns="45720" rtlCol="0" anchor="b">
            <a:noAutofit/>
          </a:bodyPr>
          <a:lstStyle/>
          <a:p>
            <a:pPr algn="ctr"/>
            <a:r>
              <a:rPr lang="en-US" sz="2500" b="1" dirty="0">
                <a:cs typeface="Times New Roman" panose="02020603050405020304" pitchFamily="18" charset="0"/>
              </a:rPr>
              <a:t>Cloud and Data Interoperability</a:t>
            </a:r>
          </a:p>
          <a:p>
            <a:pPr algn="ctr"/>
            <a:endParaRPr lang="en-US" sz="2500" b="1" dirty="0">
              <a:cs typeface="Times New Roman" panose="02020603050405020304" pitchFamily="18" charset="0"/>
            </a:endParaRPr>
          </a:p>
          <a:p>
            <a:pPr algn="ctr"/>
            <a:r>
              <a:rPr lang="en-US" dirty="0">
                <a:cs typeface="Times New Roman" panose="02020603050405020304" pitchFamily="18" charset="0"/>
              </a:rPr>
              <a:t>The EU’s GAIA-X project promotes a federated data infrastructure that upholds European values and digital autonomy.</a:t>
            </a:r>
            <a:endParaRPr kumimoji="0" lang="en-US" b="0" i="0" u="none" strike="noStrike" kern="1200" cap="none" spc="-1" normalizeH="0" baseline="0" noProof="0" dirty="0">
              <a:ln>
                <a:noFill/>
              </a:ln>
              <a:effectLst/>
              <a:uLnTx/>
              <a:uFillTx/>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31CDB7C9-279F-A057-28DE-1D6DDDEECECA}"/>
              </a:ext>
            </a:extLst>
          </p:cNvPr>
          <p:cNvSpPr>
            <a:spLocks noGrp="1"/>
          </p:cNvSpPr>
          <p:nvPr>
            <p:ph type="sldNum" sz="quarter" idx="12"/>
          </p:nvPr>
        </p:nvSpPr>
        <p:spPr/>
        <p:txBody>
          <a:bodyPr/>
          <a:lstStyle/>
          <a:p>
            <a:fld id="{52C56A5B-05FD-4C0F-B2E0-9EBFCE4326E7}" type="slidenum">
              <a:rPr lang="sl-SI" smtClean="0"/>
              <a:t>21</a:t>
            </a:fld>
            <a:endParaRPr lang="sl-SI"/>
          </a:p>
        </p:txBody>
      </p:sp>
    </p:spTree>
    <p:extLst>
      <p:ext uri="{BB962C8B-B14F-4D97-AF65-F5344CB8AC3E}">
        <p14:creationId xmlns:p14="http://schemas.microsoft.com/office/powerpoint/2010/main" val="4266957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B7CE5-3BFA-5E60-31A6-D3AEB4161D35}"/>
            </a:ext>
          </a:extLst>
        </p:cNvPr>
        <p:cNvGrpSpPr/>
        <p:nvPr/>
      </p:nvGrpSpPr>
      <p:grpSpPr>
        <a:xfrm>
          <a:off x="0" y="0"/>
          <a:ext cx="0" cy="0"/>
          <a:chOff x="0" y="0"/>
          <a:chExt cx="0" cy="0"/>
        </a:xfrm>
      </p:grpSpPr>
      <p:graphicFrame>
        <p:nvGraphicFramePr>
          <p:cNvPr id="7" name="Označba mesta vsebine 2">
            <a:extLst>
              <a:ext uri="{FF2B5EF4-FFF2-40B4-BE49-F238E27FC236}">
                <a16:creationId xmlns:a16="http://schemas.microsoft.com/office/drawing/2014/main" id="{6853B417-84BD-93D2-76F4-699D50645E15}"/>
              </a:ext>
            </a:extLst>
          </p:cNvPr>
          <p:cNvGraphicFramePr>
            <a:graphicFrameLocks noGrp="1"/>
          </p:cNvGraphicFramePr>
          <p:nvPr>
            <p:ph idx="1"/>
            <p:extLst>
              <p:ext uri="{D42A27DB-BD31-4B8C-83A1-F6EECF244321}">
                <p14:modId xmlns:p14="http://schemas.microsoft.com/office/powerpoint/2010/main" val="2353647222"/>
              </p:ext>
            </p:extLst>
          </p:nvPr>
        </p:nvGraphicFramePr>
        <p:xfrm>
          <a:off x="5464833" y="2027984"/>
          <a:ext cx="6291532" cy="4145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Shape 1">
            <a:extLst>
              <a:ext uri="{FF2B5EF4-FFF2-40B4-BE49-F238E27FC236}">
                <a16:creationId xmlns:a16="http://schemas.microsoft.com/office/drawing/2014/main" id="{FAFC49AB-ACA2-6568-15EC-429332A8287A}"/>
              </a:ext>
            </a:extLst>
          </p:cNvPr>
          <p:cNvSpPr txBox="1"/>
          <p:nvPr/>
        </p:nvSpPr>
        <p:spPr>
          <a:xfrm>
            <a:off x="5625021" y="1051026"/>
            <a:ext cx="5971157" cy="794396"/>
          </a:xfrm>
          <a:prstGeom prst="rect">
            <a:avLst/>
          </a:prstGeom>
        </p:spPr>
        <p:txBody>
          <a:bodyPr vert="horz" lIns="91440" tIns="45720" rIns="91440" bIns="45720" rtlCol="0" anchor="b">
            <a:noAutofit/>
          </a:bodyPr>
          <a:lstStyle/>
          <a:p>
            <a:pPr algn="ctr"/>
            <a:r>
              <a:rPr lang="en-US" sz="4000" b="1" dirty="0">
                <a:cs typeface="Times New Roman" panose="02020603050405020304" pitchFamily="18" charset="0"/>
              </a:rPr>
              <a:t>E-Participation Tools</a:t>
            </a:r>
          </a:p>
          <a:p>
            <a:pPr algn="ctr"/>
            <a:r>
              <a:rPr lang="en-US" i="1" dirty="0">
                <a:cs typeface="Times New Roman" panose="02020603050405020304" pitchFamily="18" charset="0"/>
              </a:rPr>
              <a:t>Digital civic tech platforms increase inclusiveness in policymaking and help governments respond to community priorities</a:t>
            </a:r>
            <a:endParaRPr kumimoji="0" lang="en-US" i="1" u="none" strike="noStrike" kern="1200" cap="none" spc="-1" normalizeH="0" baseline="0" noProof="0" dirty="0">
              <a:ln>
                <a:noFill/>
              </a:ln>
              <a:effectLst/>
              <a:uLnTx/>
              <a:uFillTx/>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8A10E063-3B79-AC0D-9F91-9D9E384C5270}"/>
              </a:ext>
            </a:extLst>
          </p:cNvPr>
          <p:cNvSpPr>
            <a:spLocks noGrp="1"/>
          </p:cNvSpPr>
          <p:nvPr>
            <p:ph type="sldNum" sz="quarter" idx="12"/>
          </p:nvPr>
        </p:nvSpPr>
        <p:spPr/>
        <p:txBody>
          <a:bodyPr/>
          <a:lstStyle/>
          <a:p>
            <a:fld id="{52C56A5B-05FD-4C0F-B2E0-9EBFCE4326E7}" type="slidenum">
              <a:rPr lang="sl-SI" smtClean="0"/>
              <a:t>22</a:t>
            </a:fld>
            <a:endParaRPr lang="sl-SI"/>
          </a:p>
        </p:txBody>
      </p:sp>
      <p:pic>
        <p:nvPicPr>
          <p:cNvPr id="5" name="Picture 2" descr="Digital skills are closely related to employability.">
            <a:extLst>
              <a:ext uri="{FF2B5EF4-FFF2-40B4-BE49-F238E27FC236}">
                <a16:creationId xmlns:a16="http://schemas.microsoft.com/office/drawing/2014/main" id="{B77F852C-422B-95FA-7661-06DBF5CAF9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1195" r="25722"/>
          <a:stretch/>
        </p:blipFill>
        <p:spPr bwMode="auto">
          <a:xfrm>
            <a:off x="0" y="1588"/>
            <a:ext cx="4997303" cy="6856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800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43FF5305-2D70-9F13-1639-F9A6744A419C}"/>
              </a:ext>
            </a:extLst>
          </p:cNvPr>
          <p:cNvSpPr>
            <a:spLocks noGrp="1"/>
          </p:cNvSpPr>
          <p:nvPr>
            <p:ph idx="1"/>
          </p:nvPr>
        </p:nvSpPr>
        <p:spPr>
          <a:xfrm>
            <a:off x="4545680" y="1992086"/>
            <a:ext cx="7216975" cy="4291756"/>
          </a:xfrm>
        </p:spPr>
        <p:txBody>
          <a:bodyPr anchor="ctr">
            <a:noAutofit/>
          </a:bodyPr>
          <a:lstStyle/>
          <a:p>
            <a:pPr>
              <a:buFont typeface="+mj-lt"/>
              <a:buAutoNum type="arabicPeriod"/>
            </a:pPr>
            <a:r>
              <a:rPr lang="en-US" sz="1400" b="1" dirty="0">
                <a:cs typeface="Times New Roman" panose="02020603050405020304" pitchFamily="18" charset="0"/>
              </a:rPr>
              <a:t>Digital Literacy Campaigns:</a:t>
            </a:r>
            <a:endParaRPr lang="en-US" sz="1400" dirty="0">
              <a:cs typeface="Times New Roman" panose="02020603050405020304" pitchFamily="18" charset="0"/>
            </a:endParaRPr>
          </a:p>
          <a:p>
            <a:pPr marL="742950" lvl="1" indent="-285750">
              <a:lnSpc>
                <a:spcPct val="120000"/>
              </a:lnSpc>
              <a:buFont typeface="+mj-lt"/>
              <a:buAutoNum type="arabicPeriod"/>
            </a:pPr>
            <a:r>
              <a:rPr lang="en-US" sz="1400" dirty="0">
                <a:cs typeface="Times New Roman" panose="02020603050405020304" pitchFamily="18" charset="0"/>
              </a:rPr>
              <a:t>Targeted educational initiatives ensure citizens acquire the necessary skills and knowledge to effectively engage with digital services.</a:t>
            </a:r>
          </a:p>
          <a:p>
            <a:pPr marL="742950" lvl="1" indent="-285750">
              <a:lnSpc>
                <a:spcPct val="120000"/>
              </a:lnSpc>
              <a:buFont typeface="+mj-lt"/>
              <a:buAutoNum type="arabicPeriod"/>
            </a:pPr>
            <a:r>
              <a:rPr lang="en-US" sz="1400" dirty="0">
                <a:cs typeface="Times New Roman" panose="02020603050405020304" pitchFamily="18" charset="0"/>
              </a:rPr>
              <a:t>Campaigns focus particularly on marginalized communities, seniors, and individuals who may otherwise face exclusion due to limited digital proficiency.</a:t>
            </a:r>
          </a:p>
          <a:p>
            <a:pPr>
              <a:buFont typeface="+mj-lt"/>
              <a:buAutoNum type="arabicPeriod"/>
            </a:pPr>
            <a:r>
              <a:rPr lang="en-US" sz="1400" b="1" dirty="0">
                <a:cs typeface="Times New Roman" panose="02020603050405020304" pitchFamily="18" charset="0"/>
              </a:rPr>
              <a:t>Accessible Design Standards:</a:t>
            </a:r>
            <a:endParaRPr lang="en-US" sz="1400" dirty="0">
              <a:cs typeface="Times New Roman" panose="02020603050405020304" pitchFamily="18" charset="0"/>
            </a:endParaRPr>
          </a:p>
          <a:p>
            <a:pPr marL="742950" lvl="1" indent="-285750">
              <a:lnSpc>
                <a:spcPct val="120000"/>
              </a:lnSpc>
              <a:buFont typeface="+mj-lt"/>
              <a:buAutoNum type="arabicPeriod"/>
            </a:pPr>
            <a:r>
              <a:rPr lang="en-US" sz="1400" dirty="0">
                <a:cs typeface="Times New Roman" panose="02020603050405020304" pitchFamily="18" charset="0"/>
              </a:rPr>
              <a:t>Digital services and platforms are developed adhering to universal design principles, ensuring ease of use for individuals with disabilities and diverse needs.</a:t>
            </a:r>
          </a:p>
          <a:p>
            <a:pPr marL="742950" lvl="1" indent="-285750">
              <a:lnSpc>
                <a:spcPct val="120000"/>
              </a:lnSpc>
              <a:buFont typeface="+mj-lt"/>
              <a:buAutoNum type="arabicPeriod"/>
            </a:pPr>
            <a:r>
              <a:rPr lang="en-US" sz="1400" dirty="0">
                <a:cs typeface="Times New Roman" panose="02020603050405020304" pitchFamily="18" charset="0"/>
              </a:rPr>
              <a:t>Compliance with accessibility guidelines (e.g., WCAG standards) guarantees equitable access, fostering inclusivity and equal participation.</a:t>
            </a:r>
          </a:p>
          <a:p>
            <a:pPr>
              <a:buFont typeface="+mj-lt"/>
              <a:buAutoNum type="arabicPeriod"/>
            </a:pPr>
            <a:r>
              <a:rPr lang="en-US" sz="1400" b="1" dirty="0">
                <a:cs typeface="Times New Roman" panose="02020603050405020304" pitchFamily="18" charset="0"/>
              </a:rPr>
              <a:t>Bridging the Digital Divide:</a:t>
            </a:r>
            <a:endParaRPr lang="en-US" sz="1400" dirty="0">
              <a:cs typeface="Times New Roman" panose="02020603050405020304" pitchFamily="18" charset="0"/>
            </a:endParaRPr>
          </a:p>
          <a:p>
            <a:pPr marL="742950" lvl="1" indent="-285750">
              <a:lnSpc>
                <a:spcPct val="120000"/>
              </a:lnSpc>
              <a:buFont typeface="+mj-lt"/>
              <a:buAutoNum type="arabicPeriod"/>
            </a:pPr>
            <a:r>
              <a:rPr lang="en-US" sz="1400" dirty="0">
                <a:cs typeface="Times New Roman" panose="02020603050405020304" pitchFamily="18" charset="0"/>
              </a:rPr>
              <a:t>Active efforts are undertaken to provide equal opportunities in accessing digital technologies, minimizing gaps in digital accessibility across different regions and socio-economic groups.</a:t>
            </a:r>
          </a:p>
          <a:p>
            <a:pPr marL="742950" lvl="1" indent="-285750">
              <a:lnSpc>
                <a:spcPct val="120000"/>
              </a:lnSpc>
              <a:buFont typeface="+mj-lt"/>
              <a:buAutoNum type="arabicPeriod"/>
            </a:pPr>
            <a:r>
              <a:rPr lang="en-US" sz="1400" dirty="0">
                <a:cs typeface="Times New Roman" panose="02020603050405020304" pitchFamily="18" charset="0"/>
              </a:rPr>
              <a:t>Initiatives include infrastructure investments, affordable broadband programs, and tailored support services to ensure equitable digital participation.</a:t>
            </a:r>
          </a:p>
        </p:txBody>
      </p:sp>
      <p:sp>
        <p:nvSpPr>
          <p:cNvPr id="2" name="TextShape 1">
            <a:extLst>
              <a:ext uri="{FF2B5EF4-FFF2-40B4-BE49-F238E27FC236}">
                <a16:creationId xmlns:a16="http://schemas.microsoft.com/office/drawing/2014/main" id="{DBE77FB9-3A5A-79D5-471F-81652441A857}"/>
              </a:ext>
            </a:extLst>
          </p:cNvPr>
          <p:cNvSpPr txBox="1"/>
          <p:nvPr/>
        </p:nvSpPr>
        <p:spPr>
          <a:xfrm>
            <a:off x="5127806" y="623532"/>
            <a:ext cx="5971157" cy="794396"/>
          </a:xfrm>
          <a:prstGeom prst="rect">
            <a:avLst/>
          </a:prstGeom>
        </p:spPr>
        <p:txBody>
          <a:bodyPr vert="horz" lIns="91440" tIns="45720" rIns="91440" bIns="45720" rtlCol="0" anchor="b">
            <a:noAutofit/>
          </a:bodyPr>
          <a:lstStyle/>
          <a:p>
            <a:pPr algn="ctr"/>
            <a:r>
              <a:rPr lang="en-US" sz="4000" b="1" dirty="0">
                <a:cs typeface="Times New Roman" panose="02020603050405020304" pitchFamily="18" charset="0"/>
              </a:rPr>
              <a:t>Inclusive Access</a:t>
            </a:r>
          </a:p>
          <a:p>
            <a:pPr algn="ctr"/>
            <a:r>
              <a:rPr lang="en-US" i="1" dirty="0">
                <a:cs typeface="Times New Roman" panose="02020603050405020304" pitchFamily="18" charset="0"/>
              </a:rPr>
              <a:t>Digital literacy campaigns and accessible design standards ensure no one is left behind in the digital shift</a:t>
            </a:r>
            <a:endParaRPr kumimoji="0" lang="en-US" i="1" u="none" strike="noStrike" kern="1200" cap="none" spc="-1" normalizeH="0" baseline="0" noProof="0" dirty="0">
              <a:ln>
                <a:noFill/>
              </a:ln>
              <a:effectLst/>
              <a:uLnTx/>
              <a:uFillTx/>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EBB0B41D-A0E7-F127-7066-8742210821F1}"/>
              </a:ext>
            </a:extLst>
          </p:cNvPr>
          <p:cNvSpPr>
            <a:spLocks noGrp="1"/>
          </p:cNvSpPr>
          <p:nvPr>
            <p:ph type="sldNum" sz="quarter" idx="12"/>
          </p:nvPr>
        </p:nvSpPr>
        <p:spPr/>
        <p:txBody>
          <a:bodyPr/>
          <a:lstStyle/>
          <a:p>
            <a:fld id="{52C56A5B-05FD-4C0F-B2E0-9EBFCE4326E7}" type="slidenum">
              <a:rPr lang="sl-SI" smtClean="0"/>
              <a:t>23</a:t>
            </a:fld>
            <a:endParaRPr lang="sl-SI"/>
          </a:p>
        </p:txBody>
      </p:sp>
    </p:spTree>
    <p:extLst>
      <p:ext uri="{BB962C8B-B14F-4D97-AF65-F5344CB8AC3E}">
        <p14:creationId xmlns:p14="http://schemas.microsoft.com/office/powerpoint/2010/main" val="271546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D14D53-074D-EDDF-F8DA-674340AD1409}"/>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Shape 1">
            <a:extLst>
              <a:ext uri="{FF2B5EF4-FFF2-40B4-BE49-F238E27FC236}">
                <a16:creationId xmlns:a16="http://schemas.microsoft.com/office/drawing/2014/main" id="{7BD93AF8-6E6F-B0FE-9090-4616DB4F4A12}"/>
              </a:ext>
            </a:extLst>
          </p:cNvPr>
          <p:cNvSpPr txBox="1"/>
          <p:nvPr/>
        </p:nvSpPr>
        <p:spPr>
          <a:xfrm>
            <a:off x="497202" y="1250994"/>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2500" b="1" kern="1200" dirty="0">
                <a:solidFill>
                  <a:srgbClr val="FFFFFF"/>
                </a:solidFill>
                <a:latin typeface="+mj-lt"/>
                <a:ea typeface="+mj-ea"/>
                <a:cs typeface="+mj-cs"/>
              </a:rPr>
              <a:t>Smart Public Procurement</a:t>
            </a:r>
          </a:p>
          <a:p>
            <a:pPr algn="r">
              <a:lnSpc>
                <a:spcPct val="90000"/>
              </a:lnSpc>
              <a:spcBef>
                <a:spcPct val="0"/>
              </a:spcBef>
              <a:spcAft>
                <a:spcPts val="600"/>
              </a:spcAft>
            </a:pPr>
            <a:endParaRPr lang="en-US" sz="2500" b="1" kern="1200" dirty="0">
              <a:solidFill>
                <a:srgbClr val="FFFFFF"/>
              </a:solidFill>
              <a:latin typeface="+mj-lt"/>
              <a:ea typeface="+mj-ea"/>
              <a:cs typeface="+mj-cs"/>
            </a:endParaRPr>
          </a:p>
          <a:p>
            <a:pPr algn="r">
              <a:lnSpc>
                <a:spcPct val="90000"/>
              </a:lnSpc>
              <a:spcBef>
                <a:spcPct val="0"/>
              </a:spcBef>
              <a:spcAft>
                <a:spcPts val="600"/>
              </a:spcAft>
            </a:pPr>
            <a:r>
              <a:rPr lang="en-US" sz="2500" i="1" kern="1200" dirty="0">
                <a:solidFill>
                  <a:srgbClr val="FFFFFF"/>
                </a:solidFill>
                <a:latin typeface="+mj-lt"/>
                <a:ea typeface="+mj-ea"/>
                <a:cs typeface="+mj-cs"/>
              </a:rPr>
              <a:t>It enhances competition, cuts red tape, and enables real-time tracking of procurement cycles and budget execution</a:t>
            </a:r>
            <a:endParaRPr kumimoji="0" lang="en-US" sz="2500" b="0" i="1" u="none" strike="noStrike" kern="1200" cap="none" spc="-1" normalizeH="0" baseline="0" noProof="0" dirty="0">
              <a:ln>
                <a:noFill/>
              </a:ln>
              <a:solidFill>
                <a:srgbClr val="FFFFFF"/>
              </a:solidFill>
              <a:effectLst/>
              <a:uLnTx/>
              <a:uFillTx/>
              <a:latin typeface="+mj-lt"/>
              <a:ea typeface="+mj-ea"/>
              <a:cs typeface="+mj-cs"/>
            </a:endParaRPr>
          </a:p>
        </p:txBody>
      </p:sp>
      <p:sp>
        <p:nvSpPr>
          <p:cNvPr id="3" name="Označba mesta vsebine 2">
            <a:extLst>
              <a:ext uri="{FF2B5EF4-FFF2-40B4-BE49-F238E27FC236}">
                <a16:creationId xmlns:a16="http://schemas.microsoft.com/office/drawing/2014/main" id="{1AE8631B-7CF4-6660-1965-77BDEA147712}"/>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US" sz="1600" b="1" dirty="0"/>
              <a:t>Enhanced Competition:</a:t>
            </a:r>
            <a:endParaRPr lang="en-US" sz="1600" dirty="0"/>
          </a:p>
          <a:p>
            <a:pPr marL="742950" lvl="1"/>
            <a:r>
              <a:rPr lang="en-US" sz="1600" dirty="0"/>
              <a:t>Digital procurement platforms broaden supplier participation, encouraging competition and driving innovation, quality, and cost efficiency in public sector purchases.</a:t>
            </a:r>
          </a:p>
          <a:p>
            <a:pPr marL="742950" lvl="1"/>
            <a:r>
              <a:rPr lang="en-US" sz="1600" dirty="0"/>
              <a:t>Transparent bidding processes attract diverse suppliers, ensuring fair opportunities and better value for public expenditures.</a:t>
            </a:r>
          </a:p>
          <a:p>
            <a:r>
              <a:rPr lang="en-US" sz="1600" b="1" dirty="0"/>
              <a:t>Reduction of Red Tape:</a:t>
            </a:r>
            <a:endParaRPr lang="en-US" sz="1600" dirty="0"/>
          </a:p>
          <a:p>
            <a:pPr marL="742950" lvl="1"/>
            <a:r>
              <a:rPr lang="en-US" sz="1600" dirty="0"/>
              <a:t>Streamlined digital procurement procedures significantly reduce bureaucratic complexity, administrative delays, and manual processing errors.</a:t>
            </a:r>
          </a:p>
          <a:p>
            <a:pPr marL="742950" lvl="1"/>
            <a:r>
              <a:rPr lang="en-US" sz="1600" dirty="0"/>
              <a:t>Simplified processes save time and resources, enabling public institutions to allocate more focus towards strategic decision-making and policy implementation.</a:t>
            </a:r>
          </a:p>
          <a:p>
            <a:r>
              <a:rPr lang="en-US" sz="1600" b="1" dirty="0"/>
              <a:t>Real-Time Tracking and Accountability:</a:t>
            </a:r>
            <a:endParaRPr lang="en-US" sz="1600" dirty="0"/>
          </a:p>
          <a:p>
            <a:pPr marL="742950" lvl="1"/>
            <a:r>
              <a:rPr lang="en-US" sz="1600" dirty="0"/>
              <a:t>Advanced digital tools provide real-time visibility of procurement activities, budget utilization, and contract management.</a:t>
            </a:r>
          </a:p>
          <a:p>
            <a:pPr marL="742950" lvl="1"/>
            <a:r>
              <a:rPr lang="en-US" sz="1600" dirty="0"/>
              <a:t>Real-time monitoring facilitates proactive management of resources, timely interventions, and increased accountability and transparency in procurement practices.</a:t>
            </a:r>
          </a:p>
        </p:txBody>
      </p:sp>
      <p:sp>
        <p:nvSpPr>
          <p:cNvPr id="4" name="Marcador de número de diapositiva 3">
            <a:extLst>
              <a:ext uri="{FF2B5EF4-FFF2-40B4-BE49-F238E27FC236}">
                <a16:creationId xmlns:a16="http://schemas.microsoft.com/office/drawing/2014/main" id="{35942051-5468-D70C-93FC-BCF0FC3A842A}"/>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52C56A5B-05FD-4C0F-B2E0-9EBFCE4326E7}" type="slidenum">
              <a:rPr lang="en-US" sz="1100">
                <a:solidFill>
                  <a:schemeClr val="tx1">
                    <a:lumMod val="50000"/>
                    <a:lumOff val="50000"/>
                  </a:schemeClr>
                </a:solidFill>
              </a:rPr>
              <a:pPr>
                <a:spcAft>
                  <a:spcPts val="600"/>
                </a:spcAft>
              </a:pPr>
              <a:t>24</a:t>
            </a:fld>
            <a:endParaRPr lang="en-US" sz="1100">
              <a:solidFill>
                <a:schemeClr val="tx1">
                  <a:lumMod val="50000"/>
                  <a:lumOff val="50000"/>
                </a:schemeClr>
              </a:solidFill>
            </a:endParaRPr>
          </a:p>
        </p:txBody>
      </p:sp>
    </p:spTree>
    <p:extLst>
      <p:ext uri="{BB962C8B-B14F-4D97-AF65-F5344CB8AC3E}">
        <p14:creationId xmlns:p14="http://schemas.microsoft.com/office/powerpoint/2010/main" val="4161187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FF1B29C-808E-ABBB-4419-6C6C4F7E7841}"/>
              </a:ext>
            </a:extLst>
          </p:cNvPr>
          <p:cNvPicPr>
            <a:picLocks noChangeAspect="1"/>
          </p:cNvPicPr>
          <p:nvPr/>
        </p:nvPicPr>
        <p:blipFill>
          <a:blip r:embed="rId2">
            <a:alphaModFix amt="35000"/>
          </a:blip>
          <a:srcRect b="15730"/>
          <a:stretch/>
        </p:blipFill>
        <p:spPr>
          <a:xfrm>
            <a:off x="20" y="10"/>
            <a:ext cx="12191980" cy="6857990"/>
          </a:xfrm>
          <a:prstGeom prst="rect">
            <a:avLst/>
          </a:prstGeom>
        </p:spPr>
      </p:pic>
      <p:sp>
        <p:nvSpPr>
          <p:cNvPr id="2" name="TextShape 1">
            <a:extLst>
              <a:ext uri="{FF2B5EF4-FFF2-40B4-BE49-F238E27FC236}">
                <a16:creationId xmlns:a16="http://schemas.microsoft.com/office/drawing/2014/main" id="{71DFE3BE-C309-D3B8-C4DC-87B43EAC1222}"/>
              </a:ext>
            </a:extLst>
          </p:cNvPr>
          <p:cNvSpPr txBox="1"/>
          <p:nvPr/>
        </p:nvSpPr>
        <p:spPr>
          <a:xfrm>
            <a:off x="1555210" y="681037"/>
            <a:ext cx="9081579" cy="794396"/>
          </a:xfrm>
          <a:prstGeom prst="rect">
            <a:avLst/>
          </a:prstGeom>
        </p:spPr>
        <p:txBody>
          <a:bodyPr vert="horz" lIns="91440" tIns="45720" rIns="91440" bIns="45720" rtlCol="0" anchor="b">
            <a:noAutofit/>
          </a:bodyPr>
          <a:lstStyle/>
          <a:p>
            <a:pPr algn="ctr">
              <a:spcAft>
                <a:spcPts val="600"/>
              </a:spcAft>
            </a:pPr>
            <a:r>
              <a:rPr lang="en-US" sz="4000" b="1" dirty="0">
                <a:cs typeface="Times New Roman" panose="02020603050405020304" pitchFamily="18" charset="0"/>
              </a:rPr>
              <a:t>Digital Collaboration with Providers</a:t>
            </a:r>
          </a:p>
          <a:p>
            <a:pPr algn="ctr">
              <a:spcAft>
                <a:spcPts val="600"/>
              </a:spcAft>
            </a:pPr>
            <a:r>
              <a:rPr lang="en-US" i="1" dirty="0">
                <a:cs typeface="Times New Roman" panose="02020603050405020304" pitchFamily="18" charset="0"/>
              </a:rPr>
              <a:t>Better digital collaboration reduces project delays and increases transparency and accountability in public spending</a:t>
            </a:r>
            <a:endParaRPr kumimoji="0" lang="en-US" b="0" i="1" u="none" strike="noStrike" kern="1200" cap="none" spc="-1" normalizeH="0" baseline="0" noProof="0" dirty="0">
              <a:ln>
                <a:noFill/>
              </a:ln>
              <a:solidFill>
                <a:prstClr val="black"/>
              </a:solidFill>
              <a:effectLst/>
              <a:uLnTx/>
              <a:uFillTx/>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6B118FA2-D8AB-205A-AAFE-C7BCC614044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2C56A5B-05FD-4C0F-B2E0-9EBFCE4326E7}" type="slidenum">
              <a:rPr lang="en-US">
                <a:solidFill>
                  <a:srgbClr val="FFFFFF"/>
                </a:solidFill>
                <a:latin typeface="Calibri" panose="020F0502020204030204"/>
              </a:rPr>
              <a:pPr>
                <a:spcAft>
                  <a:spcPts val="600"/>
                </a:spcAft>
                <a:defRPr/>
              </a:pPr>
              <a:t>25</a:t>
            </a:fld>
            <a:endParaRPr lang="en-US">
              <a:solidFill>
                <a:srgbClr val="FFFFFF"/>
              </a:solidFill>
              <a:latin typeface="Calibri" panose="020F0502020204030204"/>
            </a:endParaRPr>
          </a:p>
        </p:txBody>
      </p:sp>
      <p:graphicFrame>
        <p:nvGraphicFramePr>
          <p:cNvPr id="10" name="Označba mesta vsebine 2">
            <a:extLst>
              <a:ext uri="{FF2B5EF4-FFF2-40B4-BE49-F238E27FC236}">
                <a16:creationId xmlns:a16="http://schemas.microsoft.com/office/drawing/2014/main" id="{4FD9F36E-E19B-1BDD-942F-7A9F37B4B173}"/>
              </a:ext>
            </a:extLst>
          </p:cNvPr>
          <p:cNvGraphicFramePr>
            <a:graphicFrameLocks noGrp="1"/>
          </p:cNvGraphicFramePr>
          <p:nvPr>
            <p:ph idx="1"/>
            <p:extLst>
              <p:ext uri="{D42A27DB-BD31-4B8C-83A1-F6EECF244321}">
                <p14:modId xmlns:p14="http://schemas.microsoft.com/office/powerpoint/2010/main" val="313017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549634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7802F-D432-F620-B5A6-5D8FBE6C10CB}"/>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68E225C6-EA0C-E6A0-BCD4-A2B4CC0D8AA9}"/>
              </a:ext>
            </a:extLst>
          </p:cNvPr>
          <p:cNvSpPr>
            <a:spLocks noGrp="1"/>
          </p:cNvSpPr>
          <p:nvPr>
            <p:ph idx="1"/>
          </p:nvPr>
        </p:nvSpPr>
        <p:spPr>
          <a:xfrm>
            <a:off x="4986670" y="1948543"/>
            <a:ext cx="6769901" cy="4463785"/>
          </a:xfrm>
        </p:spPr>
        <p:txBody>
          <a:bodyPr anchor="ctr">
            <a:noAutofit/>
          </a:bodyPr>
          <a:lstStyle/>
          <a:p>
            <a:pPr>
              <a:buFont typeface="+mj-lt"/>
              <a:buAutoNum type="arabicPeriod"/>
            </a:pPr>
            <a:r>
              <a:rPr lang="en-US" sz="1400" b="1" dirty="0">
                <a:cs typeface="Times New Roman" panose="02020603050405020304" pitchFamily="18" charset="0"/>
              </a:rPr>
              <a:t>Reducing Commuting Needs:</a:t>
            </a:r>
            <a:endParaRPr lang="en-US" sz="1400" dirty="0">
              <a:cs typeface="Times New Roman" panose="02020603050405020304" pitchFamily="18" charset="0"/>
            </a:endParaRPr>
          </a:p>
          <a:p>
            <a:pPr marL="742950" lvl="1" indent="-285750">
              <a:lnSpc>
                <a:spcPct val="120000"/>
              </a:lnSpc>
              <a:buFont typeface="+mj-lt"/>
              <a:buAutoNum type="arabicPeriod"/>
            </a:pPr>
            <a:r>
              <a:rPr lang="en-US" sz="1400" dirty="0">
                <a:cs typeface="Times New Roman" panose="02020603050405020304" pitchFamily="18" charset="0"/>
              </a:rPr>
              <a:t>Digital services and remote work solutions decrease the need for physical commuting, significantly cutting transportation-related emissions.</a:t>
            </a:r>
          </a:p>
          <a:p>
            <a:pPr marL="742950" lvl="1" indent="-285750">
              <a:lnSpc>
                <a:spcPct val="120000"/>
              </a:lnSpc>
              <a:buFont typeface="+mj-lt"/>
              <a:buAutoNum type="arabicPeriod"/>
            </a:pPr>
            <a:r>
              <a:rPr lang="en-US" sz="1400" dirty="0">
                <a:cs typeface="Times New Roman" panose="02020603050405020304" pitchFamily="18" charset="0"/>
              </a:rPr>
              <a:t>Less commuting not only reduces environmental impact but also contributes to improved employee well-being and productivity.</a:t>
            </a:r>
          </a:p>
          <a:p>
            <a:pPr>
              <a:buFont typeface="+mj-lt"/>
              <a:buAutoNum type="arabicPeriod"/>
            </a:pPr>
            <a:r>
              <a:rPr lang="en-US" sz="1400" b="1" dirty="0">
                <a:cs typeface="Times New Roman" panose="02020603050405020304" pitchFamily="18" charset="0"/>
              </a:rPr>
              <a:t>Minimizing Paper-Based Workflows:</a:t>
            </a:r>
            <a:endParaRPr lang="en-US" sz="1400" dirty="0">
              <a:cs typeface="Times New Roman" panose="02020603050405020304" pitchFamily="18" charset="0"/>
            </a:endParaRPr>
          </a:p>
          <a:p>
            <a:pPr marL="742950" lvl="1" indent="-285750">
              <a:lnSpc>
                <a:spcPct val="120000"/>
              </a:lnSpc>
              <a:buFont typeface="+mj-lt"/>
              <a:buAutoNum type="arabicPeriod"/>
            </a:pPr>
            <a:r>
              <a:rPr lang="en-US" sz="1400" dirty="0">
                <a:cs typeface="Times New Roman" panose="02020603050405020304" pitchFamily="18" charset="0"/>
              </a:rPr>
              <a:t>Transitioning from paper to digital workflows dramatically reduces paper usage, supporting conservation efforts and reducing waste.</a:t>
            </a:r>
          </a:p>
          <a:p>
            <a:pPr marL="742950" lvl="1" indent="-285750">
              <a:lnSpc>
                <a:spcPct val="120000"/>
              </a:lnSpc>
              <a:buFont typeface="+mj-lt"/>
              <a:buAutoNum type="arabicPeriod"/>
            </a:pPr>
            <a:r>
              <a:rPr lang="en-US" sz="1400" dirty="0">
                <a:cs typeface="Times New Roman" panose="02020603050405020304" pitchFamily="18" charset="0"/>
              </a:rPr>
              <a:t>Digital documentation enhances efficiency, organization, and accessibility, streamlining operations across public institutions.</a:t>
            </a:r>
          </a:p>
          <a:p>
            <a:pPr>
              <a:buFont typeface="+mj-lt"/>
              <a:buAutoNum type="arabicPeriod"/>
            </a:pPr>
            <a:r>
              <a:rPr lang="en-US" sz="1400" b="1" dirty="0">
                <a:cs typeface="Times New Roman" panose="02020603050405020304" pitchFamily="18" charset="0"/>
              </a:rPr>
              <a:t>Supporting Climate Neutrality Goals:</a:t>
            </a:r>
            <a:endParaRPr lang="en-US" sz="1400" dirty="0">
              <a:cs typeface="Times New Roman" panose="02020603050405020304" pitchFamily="18" charset="0"/>
            </a:endParaRPr>
          </a:p>
          <a:p>
            <a:pPr marL="742950" lvl="1" indent="-285750">
              <a:lnSpc>
                <a:spcPct val="120000"/>
              </a:lnSpc>
              <a:buFont typeface="+mj-lt"/>
              <a:buAutoNum type="arabicPeriod"/>
            </a:pPr>
            <a:r>
              <a:rPr lang="en-US" sz="1400" dirty="0">
                <a:cs typeface="Times New Roman" panose="02020603050405020304" pitchFamily="18" charset="0"/>
              </a:rPr>
              <a:t>Digital transformation directly aligns with broader sustainability objectives, assisting public institutions in achieving climate neutrality targets.</a:t>
            </a:r>
          </a:p>
          <a:p>
            <a:pPr marL="742950" lvl="1" indent="-285750">
              <a:lnSpc>
                <a:spcPct val="120000"/>
              </a:lnSpc>
              <a:buFont typeface="+mj-lt"/>
              <a:buAutoNum type="arabicPeriod"/>
            </a:pPr>
            <a:r>
              <a:rPr lang="en-US" sz="1400" dirty="0">
                <a:cs typeface="Times New Roman" panose="02020603050405020304" pitchFamily="18" charset="0"/>
              </a:rPr>
              <a:t>Integration of sustainable practices within digital strategies demonstrates environmental responsibility and fosters positive public perception and engagement.</a:t>
            </a:r>
          </a:p>
        </p:txBody>
      </p:sp>
      <p:sp>
        <p:nvSpPr>
          <p:cNvPr id="2" name="TextShape 1">
            <a:extLst>
              <a:ext uri="{FF2B5EF4-FFF2-40B4-BE49-F238E27FC236}">
                <a16:creationId xmlns:a16="http://schemas.microsoft.com/office/drawing/2014/main" id="{C7E1473D-DB6F-7F6F-E542-4EAA8081DB50}"/>
              </a:ext>
            </a:extLst>
          </p:cNvPr>
          <p:cNvSpPr txBox="1"/>
          <p:nvPr/>
        </p:nvSpPr>
        <p:spPr>
          <a:xfrm>
            <a:off x="5225649" y="675918"/>
            <a:ext cx="6769901" cy="794396"/>
          </a:xfrm>
          <a:prstGeom prst="rect">
            <a:avLst/>
          </a:prstGeom>
        </p:spPr>
        <p:txBody>
          <a:bodyPr vert="horz" lIns="91440" tIns="45720" rIns="91440" bIns="45720" rtlCol="0" anchor="b">
            <a:noAutofit/>
          </a:bodyPr>
          <a:lstStyle/>
          <a:p>
            <a:pPr algn="ctr"/>
            <a:r>
              <a:rPr lang="en-US" sz="4000" b="1" dirty="0">
                <a:cs typeface="Times New Roman" panose="02020603050405020304" pitchFamily="18" charset="0"/>
              </a:rPr>
              <a:t>Sustainable Digitalization</a:t>
            </a:r>
          </a:p>
          <a:p>
            <a:pPr algn="ctr"/>
            <a:r>
              <a:rPr lang="en-US" i="1" dirty="0">
                <a:cs typeface="Times New Roman" panose="02020603050405020304" pitchFamily="18" charset="0"/>
              </a:rPr>
              <a:t>It also reduces commuting needs and paper-based workflows, contributing to climate neutrality goals</a:t>
            </a:r>
            <a:endParaRPr kumimoji="0" lang="en-US" i="1" u="none" strike="noStrike" kern="1200" cap="none" spc="-1" normalizeH="0" baseline="0" noProof="0" dirty="0">
              <a:ln>
                <a:noFill/>
              </a:ln>
              <a:effectLst/>
              <a:uLnTx/>
              <a:uFillTx/>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16BCA4B8-FAD7-2676-9696-A0879B42554A}"/>
              </a:ext>
            </a:extLst>
          </p:cNvPr>
          <p:cNvSpPr>
            <a:spLocks noGrp="1"/>
          </p:cNvSpPr>
          <p:nvPr>
            <p:ph type="sldNum" sz="quarter" idx="12"/>
          </p:nvPr>
        </p:nvSpPr>
        <p:spPr/>
        <p:txBody>
          <a:bodyPr/>
          <a:lstStyle/>
          <a:p>
            <a:fld id="{52C56A5B-05FD-4C0F-B2E0-9EBFCE4326E7}" type="slidenum">
              <a:rPr lang="sl-SI" smtClean="0"/>
              <a:t>26</a:t>
            </a:fld>
            <a:endParaRPr lang="sl-SI"/>
          </a:p>
        </p:txBody>
      </p:sp>
      <p:pic>
        <p:nvPicPr>
          <p:cNvPr id="7" name="Picture 4" descr="Digitalization of supply chains can address sustainability concerns.">
            <a:extLst>
              <a:ext uri="{FF2B5EF4-FFF2-40B4-BE49-F238E27FC236}">
                <a16:creationId xmlns:a16="http://schemas.microsoft.com/office/drawing/2014/main" id="{90332A50-84D2-1ED0-E9BA-F8421D851DAE}"/>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558931" y="0"/>
            <a:ext cx="54537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90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30A1D-D139-D34E-7C6E-218067FFF6C1}"/>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4EB8FCE-2ED0-1A0A-86A2-506A146DABE6}"/>
              </a:ext>
            </a:extLst>
          </p:cNvPr>
          <p:cNvSpPr>
            <a:spLocks noGrp="1"/>
          </p:cNvSpPr>
          <p:nvPr>
            <p:ph idx="1"/>
          </p:nvPr>
        </p:nvSpPr>
        <p:spPr>
          <a:xfrm>
            <a:off x="218221" y="2160107"/>
            <a:ext cx="6726359" cy="4561368"/>
          </a:xfrm>
        </p:spPr>
        <p:txBody>
          <a:bodyPr anchor="ctr">
            <a:noAutofit/>
          </a:bodyPr>
          <a:lstStyle/>
          <a:p>
            <a:pPr>
              <a:buFont typeface="+mj-lt"/>
              <a:buAutoNum type="arabicPeriod"/>
            </a:pPr>
            <a:r>
              <a:rPr lang="en-US" sz="1400" b="1" dirty="0">
                <a:cs typeface="Times New Roman" panose="02020603050405020304" pitchFamily="18" charset="0"/>
              </a:rPr>
              <a:t>Cloud-First Strategies:</a:t>
            </a:r>
            <a:endParaRPr lang="en-US" sz="1400" dirty="0">
              <a:cs typeface="Times New Roman" panose="02020603050405020304" pitchFamily="18" charset="0"/>
            </a:endParaRPr>
          </a:p>
          <a:p>
            <a:pPr marL="742950" lvl="1" indent="-285750">
              <a:lnSpc>
                <a:spcPct val="120000"/>
              </a:lnSpc>
              <a:buFont typeface="+mj-lt"/>
              <a:buAutoNum type="arabicPeriod"/>
            </a:pPr>
            <a:r>
              <a:rPr lang="en-US" sz="1400" dirty="0">
                <a:cs typeface="Times New Roman" panose="02020603050405020304" pitchFamily="18" charset="0"/>
              </a:rPr>
              <a:t>Adopting cloud computing significantly reduces the need for physical infrastructure, optimizing resource utilization and energy efficiency.</a:t>
            </a:r>
          </a:p>
          <a:p>
            <a:pPr marL="742950" lvl="1" indent="-285750">
              <a:lnSpc>
                <a:spcPct val="120000"/>
              </a:lnSpc>
              <a:buFont typeface="+mj-lt"/>
              <a:buAutoNum type="arabicPeriod"/>
            </a:pPr>
            <a:r>
              <a:rPr lang="en-US" sz="1400" dirty="0">
                <a:cs typeface="Times New Roman" panose="02020603050405020304" pitchFamily="18" charset="0"/>
              </a:rPr>
              <a:t>Cloud solutions allow for scalable, efficient, and environmentally friendly digital services, aligning technology usage with sustainable practices.</a:t>
            </a:r>
          </a:p>
          <a:p>
            <a:pPr>
              <a:buFont typeface="+mj-lt"/>
              <a:buAutoNum type="arabicPeriod"/>
            </a:pPr>
            <a:r>
              <a:rPr lang="en-US" sz="1400" b="1" dirty="0">
                <a:cs typeface="Times New Roman" panose="02020603050405020304" pitchFamily="18" charset="0"/>
              </a:rPr>
              <a:t>Energy-Efficient Data Centers:</a:t>
            </a:r>
            <a:endParaRPr lang="en-US" sz="1400" dirty="0">
              <a:cs typeface="Times New Roman" panose="02020603050405020304" pitchFamily="18" charset="0"/>
            </a:endParaRPr>
          </a:p>
          <a:p>
            <a:pPr marL="742950" lvl="1" indent="-285750">
              <a:lnSpc>
                <a:spcPct val="120000"/>
              </a:lnSpc>
              <a:buFont typeface="+mj-lt"/>
              <a:buAutoNum type="arabicPeriod"/>
            </a:pPr>
            <a:r>
              <a:rPr lang="en-US" sz="1400" dirty="0">
                <a:cs typeface="Times New Roman" panose="02020603050405020304" pitchFamily="18" charset="0"/>
              </a:rPr>
              <a:t>Utilizing modern, energy-efficient data centers drastically reduces electricity consumption and associated carbon emissions.</a:t>
            </a:r>
          </a:p>
          <a:p>
            <a:pPr marL="742950" lvl="1" indent="-285750">
              <a:lnSpc>
                <a:spcPct val="120000"/>
              </a:lnSpc>
              <a:buFont typeface="+mj-lt"/>
              <a:buAutoNum type="arabicPeriod"/>
            </a:pPr>
            <a:r>
              <a:rPr lang="en-US" sz="1400" dirty="0">
                <a:cs typeface="Times New Roman" panose="02020603050405020304" pitchFamily="18" charset="0"/>
              </a:rPr>
              <a:t>Innovations such as advanced cooling systems, renewable energy sourcing, and optimized hardware management contribute to greener IT operations.</a:t>
            </a:r>
          </a:p>
          <a:p>
            <a:pPr>
              <a:buFont typeface="+mj-lt"/>
              <a:buAutoNum type="arabicPeriod"/>
            </a:pPr>
            <a:r>
              <a:rPr lang="en-US" sz="1400" b="1" dirty="0">
                <a:cs typeface="Times New Roman" panose="02020603050405020304" pitchFamily="18" charset="0"/>
              </a:rPr>
              <a:t>Reduction of Carbon Emissions:</a:t>
            </a:r>
            <a:endParaRPr lang="en-US" sz="1400" dirty="0">
              <a:cs typeface="Times New Roman" panose="02020603050405020304" pitchFamily="18" charset="0"/>
            </a:endParaRPr>
          </a:p>
          <a:p>
            <a:pPr marL="742950" lvl="1" indent="-285750">
              <a:lnSpc>
                <a:spcPct val="120000"/>
              </a:lnSpc>
              <a:buFont typeface="+mj-lt"/>
              <a:buAutoNum type="arabicPeriod"/>
            </a:pPr>
            <a:r>
              <a:rPr lang="en-US" sz="1400" dirty="0">
                <a:cs typeface="Times New Roman" panose="02020603050405020304" pitchFamily="18" charset="0"/>
              </a:rPr>
              <a:t>Transitioning to green technologies substantially minimizes the carbon footprint of IT infrastructure within public institutions.</a:t>
            </a:r>
          </a:p>
          <a:p>
            <a:pPr marL="742950" lvl="1" indent="-285750">
              <a:lnSpc>
                <a:spcPct val="120000"/>
              </a:lnSpc>
              <a:buFont typeface="+mj-lt"/>
              <a:buAutoNum type="arabicPeriod"/>
            </a:pPr>
            <a:r>
              <a:rPr lang="en-US" sz="1400" dirty="0">
                <a:cs typeface="Times New Roman" panose="02020603050405020304" pitchFamily="18" charset="0"/>
              </a:rPr>
              <a:t>Commitment to eco-friendly technologies exemplifies responsible environmental stewardship and supports broader governmental climate neutrality initiatives.</a:t>
            </a:r>
          </a:p>
        </p:txBody>
      </p:sp>
      <p:sp>
        <p:nvSpPr>
          <p:cNvPr id="2" name="TextShape 1">
            <a:extLst>
              <a:ext uri="{FF2B5EF4-FFF2-40B4-BE49-F238E27FC236}">
                <a16:creationId xmlns:a16="http://schemas.microsoft.com/office/drawing/2014/main" id="{7FFB3FBE-A2BF-AC94-8584-AFB9ABC584A4}"/>
              </a:ext>
            </a:extLst>
          </p:cNvPr>
          <p:cNvSpPr txBox="1"/>
          <p:nvPr/>
        </p:nvSpPr>
        <p:spPr>
          <a:xfrm>
            <a:off x="0" y="1123330"/>
            <a:ext cx="6771704" cy="794396"/>
          </a:xfrm>
          <a:prstGeom prst="rect">
            <a:avLst/>
          </a:prstGeom>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ea typeface="+mj-ea"/>
                <a:cs typeface="Times New Roman" panose="02020603050405020304" pitchFamily="18" charset="0"/>
              </a:rPr>
              <a:t>Green Technologies in Public Sector</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ea typeface="+mj-ea"/>
                <a:cs typeface="Times New Roman" panose="02020603050405020304" pitchFamily="18" charset="0"/>
              </a:rPr>
              <a:t>Cloud-first strategies and energy-efficient data centers can drastically cut carbon emissions from IT infrastructure</a:t>
            </a:r>
            <a:endParaRPr kumimoji="0" lang="en-US" i="1" u="none" strike="noStrike" kern="1200" cap="none" spc="-1" normalizeH="0" baseline="0" noProof="0" dirty="0">
              <a:ln>
                <a:noFill/>
              </a:ln>
              <a:effectLst/>
              <a:uLnTx/>
              <a:uFillTx/>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52FF3729-5261-1AE8-845C-485FF1D872E2}"/>
              </a:ext>
            </a:extLst>
          </p:cNvPr>
          <p:cNvSpPr>
            <a:spLocks noGrp="1"/>
          </p:cNvSpPr>
          <p:nvPr>
            <p:ph type="sldNum" sz="quarter" idx="12"/>
          </p:nvPr>
        </p:nvSpPr>
        <p:spPr/>
        <p:txBody>
          <a:bodyPr/>
          <a:lstStyle/>
          <a:p>
            <a:fld id="{52C56A5B-05FD-4C0F-B2E0-9EBFCE4326E7}" type="slidenum">
              <a:rPr lang="sl-SI" smtClean="0"/>
              <a:t>27</a:t>
            </a:fld>
            <a:endParaRPr lang="sl-SI"/>
          </a:p>
        </p:txBody>
      </p:sp>
      <p:pic>
        <p:nvPicPr>
          <p:cNvPr id="5" name="Picture 4" descr="Digitalization of supply chains can address sustainability concerns.">
            <a:extLst>
              <a:ext uri="{FF2B5EF4-FFF2-40B4-BE49-F238E27FC236}">
                <a16:creationId xmlns:a16="http://schemas.microsoft.com/office/drawing/2014/main" id="{6F286ABD-B52D-ECB1-E16B-F4252C4BA400}"/>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6899330" y="-121285"/>
            <a:ext cx="54537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201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CFCA58-2359-56F9-581B-2D12B38C294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Data Science vs. Big Data vs. Data Analytics">
            <a:extLst>
              <a:ext uri="{FF2B5EF4-FFF2-40B4-BE49-F238E27FC236}">
                <a16:creationId xmlns:a16="http://schemas.microsoft.com/office/drawing/2014/main" id="{0E5F74A6-F494-0CAA-7FAB-70A6996F000B}"/>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Shape 1">
            <a:extLst>
              <a:ext uri="{FF2B5EF4-FFF2-40B4-BE49-F238E27FC236}">
                <a16:creationId xmlns:a16="http://schemas.microsoft.com/office/drawing/2014/main" id="{944096C2-C430-6165-7D8C-115B42AC3B3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b="1" dirty="0">
                <a:solidFill>
                  <a:srgbClr val="FFFFFF"/>
                </a:solidFill>
                <a:latin typeface="+mj-lt"/>
                <a:ea typeface="+mj-ea"/>
                <a:cs typeface="+mj-cs"/>
              </a:rPr>
              <a:t>Digital Governance Models</a:t>
            </a:r>
          </a:p>
          <a:p>
            <a:pPr algn="ctr">
              <a:lnSpc>
                <a:spcPct val="90000"/>
              </a:lnSpc>
              <a:spcBef>
                <a:spcPct val="0"/>
              </a:spcBef>
              <a:spcAft>
                <a:spcPts val="600"/>
              </a:spcAft>
            </a:pPr>
            <a:r>
              <a:rPr lang="en-US" sz="2800" i="1" dirty="0">
                <a:solidFill>
                  <a:srgbClr val="FFFFFF"/>
                </a:solidFill>
                <a:latin typeface="+mj-lt"/>
                <a:ea typeface="+mj-ea"/>
                <a:cs typeface="+mj-cs"/>
              </a:rPr>
              <a:t>Strong governance ensures cross-agency coordination, streamlined decision-making, and effective project delivery</a:t>
            </a:r>
            <a:endParaRPr kumimoji="0" lang="en-US" sz="2800" i="1" u="none" strike="noStrike" cap="none" spc="-1" normalizeH="0" baseline="0" noProof="0" dirty="0">
              <a:ln>
                <a:noFill/>
              </a:ln>
              <a:solidFill>
                <a:srgbClr val="FFFFFF"/>
              </a:solidFill>
              <a:effectLst/>
              <a:uLnTx/>
              <a:uFillTx/>
              <a:latin typeface="+mj-lt"/>
              <a:ea typeface="+mj-ea"/>
              <a:cs typeface="+mj-cs"/>
            </a:endParaRPr>
          </a:p>
        </p:txBody>
      </p:sp>
      <p:sp>
        <p:nvSpPr>
          <p:cNvPr id="3" name="Označba mesta vsebine 2">
            <a:extLst>
              <a:ext uri="{FF2B5EF4-FFF2-40B4-BE49-F238E27FC236}">
                <a16:creationId xmlns:a16="http://schemas.microsoft.com/office/drawing/2014/main" id="{B4210194-8BE9-EADD-604F-DBC5F14757B4}"/>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sz="1400" b="1" dirty="0">
                <a:solidFill>
                  <a:srgbClr val="FFFFFF"/>
                </a:solidFill>
              </a:rPr>
              <a:t>Cross-Agency Coordination:</a:t>
            </a:r>
            <a:endParaRPr lang="en-US" sz="1400" dirty="0">
              <a:solidFill>
                <a:srgbClr val="FFFFFF"/>
              </a:solidFill>
            </a:endParaRPr>
          </a:p>
          <a:p>
            <a:pPr marL="742950" lvl="1"/>
            <a:r>
              <a:rPr lang="en-US" sz="1400" dirty="0">
                <a:solidFill>
                  <a:srgbClr val="FFFFFF"/>
                </a:solidFill>
              </a:rPr>
              <a:t>Strong digital governance models promote effective collaboration among various public sector agencies, ensuring consistent and cohesive digital strategies.</a:t>
            </a:r>
          </a:p>
          <a:p>
            <a:pPr marL="742950" lvl="1"/>
            <a:r>
              <a:rPr lang="en-US" sz="1400" dirty="0">
                <a:solidFill>
                  <a:srgbClr val="FFFFFF"/>
                </a:solidFill>
              </a:rPr>
              <a:t>Coordinated efforts enhance resource sharing, reduce redundancy, and optimize the collective impact of digital initiatives across institutions.</a:t>
            </a:r>
          </a:p>
          <a:p>
            <a:r>
              <a:rPr lang="en-US" sz="1400" b="1" dirty="0">
                <a:solidFill>
                  <a:srgbClr val="FFFFFF"/>
                </a:solidFill>
              </a:rPr>
              <a:t>Streamlined Decision-Making:</a:t>
            </a:r>
            <a:endParaRPr lang="en-US" sz="1400" dirty="0">
              <a:solidFill>
                <a:srgbClr val="FFFFFF"/>
              </a:solidFill>
            </a:endParaRPr>
          </a:p>
          <a:p>
            <a:pPr marL="742950" lvl="1"/>
            <a:r>
              <a:rPr lang="en-US" sz="1400" dirty="0">
                <a:solidFill>
                  <a:srgbClr val="FFFFFF"/>
                </a:solidFill>
              </a:rPr>
              <a:t>Clear governance structures facilitate efficient and transparent decision-making processes, enabling rapid adaptation to emerging technological opportunities and challenges.</a:t>
            </a:r>
          </a:p>
          <a:p>
            <a:pPr marL="742950" lvl="1"/>
            <a:r>
              <a:rPr lang="en-US" sz="1400" dirty="0">
                <a:solidFill>
                  <a:srgbClr val="FFFFFF"/>
                </a:solidFill>
              </a:rPr>
              <a:t>Defined roles, responsibilities, and accountability frameworks expedite decisions, keeping digital projects aligned with strategic goals.</a:t>
            </a:r>
          </a:p>
          <a:p>
            <a:r>
              <a:rPr lang="en-US" sz="1400" b="1" dirty="0">
                <a:solidFill>
                  <a:srgbClr val="FFFFFF"/>
                </a:solidFill>
              </a:rPr>
              <a:t>Effective Project Delivery:</a:t>
            </a:r>
            <a:endParaRPr lang="en-US" sz="1400" dirty="0">
              <a:solidFill>
                <a:srgbClr val="FFFFFF"/>
              </a:solidFill>
            </a:endParaRPr>
          </a:p>
          <a:p>
            <a:pPr marL="742950" lvl="1"/>
            <a:r>
              <a:rPr lang="en-US" sz="1400" dirty="0">
                <a:solidFill>
                  <a:srgbClr val="FFFFFF"/>
                </a:solidFill>
              </a:rPr>
              <a:t>Robust governance ensures adherence to best practices, standards, and objectives, leading to successful implementation and timely completion of digital projects.</a:t>
            </a:r>
          </a:p>
          <a:p>
            <a:pPr marL="742950" lvl="1"/>
            <a:r>
              <a:rPr lang="en-US" sz="1400" dirty="0">
                <a:solidFill>
                  <a:srgbClr val="FFFFFF"/>
                </a:solidFill>
              </a:rPr>
              <a:t>Continuous monitoring and evaluation mechanisms embedded in governance models improve performance management, risk mitigation, and outcomes delivery.</a:t>
            </a:r>
          </a:p>
        </p:txBody>
      </p:sp>
      <p:sp>
        <p:nvSpPr>
          <p:cNvPr id="4" name="Marcador de número de diapositiva 3">
            <a:extLst>
              <a:ext uri="{FF2B5EF4-FFF2-40B4-BE49-F238E27FC236}">
                <a16:creationId xmlns:a16="http://schemas.microsoft.com/office/drawing/2014/main" id="{BBD682E1-EB3B-B827-D0AE-99B5E33C9D9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2C56A5B-05FD-4C0F-B2E0-9EBFCE4326E7}" type="slidenum">
              <a:rPr lang="en-US">
                <a:solidFill>
                  <a:srgbClr val="FFFFFF"/>
                </a:solidFill>
                <a:latin typeface="Calibri" panose="020F0502020204030204"/>
              </a:rPr>
              <a:pPr>
                <a:spcAft>
                  <a:spcPts val="600"/>
                </a:spcAft>
                <a:defRPr/>
              </a:pPr>
              <a:t>28</a:t>
            </a:fld>
            <a:endParaRPr lang="en-US">
              <a:solidFill>
                <a:srgbClr val="FFFFFF"/>
              </a:solidFill>
              <a:latin typeface="Calibri" panose="020F0502020204030204"/>
            </a:endParaRPr>
          </a:p>
        </p:txBody>
      </p:sp>
    </p:spTree>
    <p:extLst>
      <p:ext uri="{BB962C8B-B14F-4D97-AF65-F5344CB8AC3E}">
        <p14:creationId xmlns:p14="http://schemas.microsoft.com/office/powerpoint/2010/main" val="65954138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Shape 1">
            <a:extLst>
              <a:ext uri="{FF2B5EF4-FFF2-40B4-BE49-F238E27FC236}">
                <a16:creationId xmlns:a16="http://schemas.microsoft.com/office/drawing/2014/main" id="{F863730F-8786-9800-1E64-8B7C76C5BA32}"/>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2000" b="1" kern="1200" dirty="0">
                <a:solidFill>
                  <a:srgbClr val="FFFFFF"/>
                </a:solidFill>
                <a:ea typeface="+mj-ea"/>
                <a:cs typeface="+mj-cs"/>
              </a:rPr>
              <a:t>Monitoring and Evaluation</a:t>
            </a:r>
          </a:p>
          <a:p>
            <a:pPr algn="r">
              <a:lnSpc>
                <a:spcPct val="90000"/>
              </a:lnSpc>
              <a:spcBef>
                <a:spcPct val="0"/>
              </a:spcBef>
              <a:spcAft>
                <a:spcPts val="600"/>
              </a:spcAft>
            </a:pPr>
            <a:endParaRPr lang="en-US" sz="2000" b="1" kern="1200" dirty="0">
              <a:solidFill>
                <a:srgbClr val="FFFFFF"/>
              </a:solidFill>
              <a:ea typeface="+mj-ea"/>
              <a:cs typeface="+mj-cs"/>
            </a:endParaRPr>
          </a:p>
          <a:p>
            <a:pPr algn="r">
              <a:lnSpc>
                <a:spcPct val="90000"/>
              </a:lnSpc>
              <a:spcBef>
                <a:spcPct val="0"/>
              </a:spcBef>
              <a:spcAft>
                <a:spcPts val="600"/>
              </a:spcAft>
            </a:pPr>
            <a:r>
              <a:rPr lang="en-US" sz="2000" kern="1200" dirty="0">
                <a:solidFill>
                  <a:srgbClr val="FFFFFF"/>
                </a:solidFill>
                <a:ea typeface="+mj-ea"/>
                <a:cs typeface="+mj-cs"/>
              </a:rPr>
              <a:t>Benchmarking across administrations enables shared learning and continuous service improvement.</a:t>
            </a:r>
            <a:endParaRPr kumimoji="0" lang="en-US" sz="2000" i="0" u="none" strike="noStrike" kern="1200" cap="none" spc="-1" normalizeH="0" baseline="0" noProof="0" dirty="0">
              <a:ln>
                <a:noFill/>
              </a:ln>
              <a:solidFill>
                <a:srgbClr val="FFFFFF"/>
              </a:solidFill>
              <a:effectLst/>
              <a:uLnTx/>
              <a:uFillTx/>
              <a:ea typeface="+mj-ea"/>
              <a:cs typeface="+mj-cs"/>
            </a:endParaRPr>
          </a:p>
        </p:txBody>
      </p:sp>
      <p:sp>
        <p:nvSpPr>
          <p:cNvPr id="3" name="Označba mesta vsebine 2">
            <a:extLst>
              <a:ext uri="{FF2B5EF4-FFF2-40B4-BE49-F238E27FC236}">
                <a16:creationId xmlns:a16="http://schemas.microsoft.com/office/drawing/2014/main" id="{B0989323-3D6A-5661-A0C5-3B4E88FEE199}"/>
              </a:ext>
            </a:extLst>
          </p:cNvPr>
          <p:cNvSpPr>
            <a:spLocks noGrp="1"/>
          </p:cNvSpPr>
          <p:nvPr>
            <p:ph idx="1"/>
          </p:nvPr>
        </p:nvSpPr>
        <p:spPr>
          <a:xfrm>
            <a:off x="4810259" y="649480"/>
            <a:ext cx="6555347" cy="5546047"/>
          </a:xfrm>
        </p:spPr>
        <p:txBody>
          <a:bodyPr vert="horz" lIns="91440" tIns="45720" rIns="91440" bIns="45720" rtlCol="0" anchor="ctr">
            <a:noAutofit/>
          </a:bodyPr>
          <a:lstStyle/>
          <a:p>
            <a:r>
              <a:rPr lang="en-US" sz="1800" b="1" dirty="0"/>
              <a:t>Benchmarking Across Administrations:</a:t>
            </a:r>
            <a:endParaRPr lang="en-US" sz="1800" dirty="0"/>
          </a:p>
          <a:p>
            <a:pPr marL="742950" lvl="1"/>
            <a:r>
              <a:rPr lang="en-US" sz="1800" dirty="0"/>
              <a:t>Regular monitoring and benchmarking enable administrations to evaluate performance effectively, identifying strengths and pinpointing areas for improvement.</a:t>
            </a:r>
          </a:p>
          <a:p>
            <a:pPr marL="742950" lvl="1"/>
            <a:r>
              <a:rPr lang="en-US" sz="1800" dirty="0"/>
              <a:t>Shared benchmarking frameworks facilitate valuable comparisons among similar institutions, supporting collective growth and excellence in digital services.</a:t>
            </a:r>
          </a:p>
          <a:p>
            <a:r>
              <a:rPr lang="en-US" sz="1800" b="1" dirty="0"/>
              <a:t>Shared Learning Opportunities:</a:t>
            </a:r>
            <a:endParaRPr lang="en-US" sz="1800" dirty="0"/>
          </a:p>
          <a:p>
            <a:pPr marL="742950" lvl="1"/>
            <a:r>
              <a:rPr lang="en-US" sz="1800" dirty="0"/>
              <a:t>Benchmarking provides insights that help public institutions learn from each other's experiences, adopting proven strategies and avoiding common pitfalls.</a:t>
            </a:r>
          </a:p>
          <a:p>
            <a:pPr marL="742950" lvl="1"/>
            <a:r>
              <a:rPr lang="en-US" sz="1800" dirty="0"/>
              <a:t>Cross-administration dialogue fosters collaborative problem-solving, accelerating innovation and best practice dissemination.</a:t>
            </a:r>
          </a:p>
          <a:p>
            <a:r>
              <a:rPr lang="en-US" sz="1800" b="1" dirty="0"/>
              <a:t>Continuous Service Improvement:</a:t>
            </a:r>
            <a:endParaRPr lang="en-US" sz="1800" dirty="0"/>
          </a:p>
          <a:p>
            <a:pPr marL="742950" lvl="1"/>
            <a:r>
              <a:rPr lang="en-US" sz="1800" dirty="0"/>
              <a:t>Evaluation systems drive continuous enhancement of public services, adapting processes based on data-driven insights and citizen feedback.</a:t>
            </a:r>
          </a:p>
          <a:p>
            <a:pPr marL="742950" lvl="1"/>
            <a:r>
              <a:rPr lang="en-US" sz="1800" dirty="0"/>
              <a:t>Systematic assessment and iterative improvements maintain service relevance, responsiveness, and effectiveness in meeting community needs.</a:t>
            </a:r>
          </a:p>
        </p:txBody>
      </p:sp>
      <p:sp>
        <p:nvSpPr>
          <p:cNvPr id="4" name="Marcador de número de diapositiva 3">
            <a:extLst>
              <a:ext uri="{FF2B5EF4-FFF2-40B4-BE49-F238E27FC236}">
                <a16:creationId xmlns:a16="http://schemas.microsoft.com/office/drawing/2014/main" id="{4607CD6A-8832-7E37-E1D3-9C6388A7012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52C56A5B-05FD-4C0F-B2E0-9EBFCE4326E7}" type="slidenum">
              <a:rPr lang="en-US" sz="1100">
                <a:solidFill>
                  <a:schemeClr val="tx1">
                    <a:lumMod val="50000"/>
                    <a:lumOff val="50000"/>
                  </a:schemeClr>
                </a:solidFill>
              </a:rPr>
              <a:pPr>
                <a:spcAft>
                  <a:spcPts val="600"/>
                </a:spcAft>
              </a:pPr>
              <a:t>29</a:t>
            </a:fld>
            <a:endParaRPr lang="en-US" sz="1100">
              <a:solidFill>
                <a:schemeClr val="tx1">
                  <a:lumMod val="50000"/>
                  <a:lumOff val="50000"/>
                </a:schemeClr>
              </a:solidFill>
            </a:endParaRPr>
          </a:p>
        </p:txBody>
      </p:sp>
    </p:spTree>
    <p:extLst>
      <p:ext uri="{BB962C8B-B14F-4D97-AF65-F5344CB8AC3E}">
        <p14:creationId xmlns:p14="http://schemas.microsoft.com/office/powerpoint/2010/main" val="419160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CAB45563-4A36-25CC-DFBB-DEAE3885553D}"/>
              </a:ext>
            </a:extLst>
          </p:cNvPr>
          <p:cNvSpPr>
            <a:spLocks noGrp="1"/>
          </p:cNvSpPr>
          <p:nvPr>
            <p:ph idx="1"/>
          </p:nvPr>
        </p:nvSpPr>
        <p:spPr>
          <a:xfrm>
            <a:off x="495758" y="1442694"/>
            <a:ext cx="3040655" cy="4164312"/>
          </a:xfrm>
        </p:spPr>
        <p:txBody>
          <a:bodyPr anchor="ctr">
            <a:normAutofit/>
          </a:bodyPr>
          <a:lstStyle/>
          <a:p>
            <a:pPr marL="0" indent="0" algn="ctr">
              <a:buNone/>
            </a:pPr>
            <a:r>
              <a:rPr lang="en-US" sz="2000" b="1" dirty="0">
                <a:solidFill>
                  <a:schemeClr val="bg1"/>
                </a:solidFill>
              </a:rPr>
              <a:t>It also allows administrations to be more agile and responsive during crises, such as pandemics or natural disasters, by maintaining service continuity</a:t>
            </a:r>
          </a:p>
        </p:txBody>
      </p:sp>
      <p:sp>
        <p:nvSpPr>
          <p:cNvPr id="4" name="Označba mesta vsebine 2">
            <a:extLst>
              <a:ext uri="{FF2B5EF4-FFF2-40B4-BE49-F238E27FC236}">
                <a16:creationId xmlns:a16="http://schemas.microsoft.com/office/drawing/2014/main" id="{7E0E19DB-DD96-273D-9741-4707347A4E8B}"/>
              </a:ext>
            </a:extLst>
          </p:cNvPr>
          <p:cNvSpPr txBox="1">
            <a:spLocks/>
          </p:cNvSpPr>
          <p:nvPr/>
        </p:nvSpPr>
        <p:spPr>
          <a:xfrm>
            <a:off x="4533584" y="1442694"/>
            <a:ext cx="7029300" cy="4164312"/>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t>The Importance of Digitalization </a:t>
            </a:r>
          </a:p>
          <a:p>
            <a:pPr marL="0" indent="0" algn="just">
              <a:buNone/>
            </a:pPr>
            <a:endParaRPr lang="en-US" sz="2000" b="1" dirty="0"/>
          </a:p>
          <a:p>
            <a:pPr algn="just"/>
            <a:r>
              <a:rPr lang="en-US" sz="2000" dirty="0"/>
              <a:t>Public institutions must adapt to the digital era to remain effective, transparent, and responsive to the evolving needs of citizens and stakeholders. Embracing digital tools enables governments to modernize outdated processes, reduce administrative burdens, and ensure timely, user-centered services. From automating workflows to offering 24/7 access to public services, digitalization enhances operational efficiency, increases public engagement through interactive platforms, and fosters a culture of accountability and trust. As expectations for seamless digital experiences grow, public administrations have a unique opportunity to lead by example in Europe’s digital transformation.</a:t>
            </a:r>
          </a:p>
        </p:txBody>
      </p:sp>
      <p:sp>
        <p:nvSpPr>
          <p:cNvPr id="5" name="Marcador de número de diapositiva 4">
            <a:extLst>
              <a:ext uri="{FF2B5EF4-FFF2-40B4-BE49-F238E27FC236}">
                <a16:creationId xmlns:a16="http://schemas.microsoft.com/office/drawing/2014/main" id="{8CA0341C-407C-5C2F-7B73-F8923560DEE4}"/>
              </a:ext>
            </a:extLst>
          </p:cNvPr>
          <p:cNvSpPr>
            <a:spLocks noGrp="1"/>
          </p:cNvSpPr>
          <p:nvPr>
            <p:ph type="sldNum" sz="quarter" idx="12"/>
          </p:nvPr>
        </p:nvSpPr>
        <p:spPr/>
        <p:txBody>
          <a:bodyPr/>
          <a:lstStyle/>
          <a:p>
            <a:fld id="{52C56A5B-05FD-4C0F-B2E0-9EBFCE4326E7}" type="slidenum">
              <a:rPr lang="sl-SI" smtClean="0"/>
              <a:t>3</a:t>
            </a:fld>
            <a:endParaRPr lang="sl-SI"/>
          </a:p>
        </p:txBody>
      </p:sp>
    </p:spTree>
    <p:extLst>
      <p:ext uri="{BB962C8B-B14F-4D97-AF65-F5344CB8AC3E}">
        <p14:creationId xmlns:p14="http://schemas.microsoft.com/office/powerpoint/2010/main" val="2774686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78EB7A-BF81-294C-2500-3B73B87081B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Shape 1">
            <a:extLst>
              <a:ext uri="{FF2B5EF4-FFF2-40B4-BE49-F238E27FC236}">
                <a16:creationId xmlns:a16="http://schemas.microsoft.com/office/drawing/2014/main" id="{EFF1109B-52C0-9417-FDB5-1E90DF7219B2}"/>
              </a:ext>
            </a:extLst>
          </p:cNvPr>
          <p:cNvSpPr txBox="1"/>
          <p:nvPr/>
        </p:nvSpPr>
        <p:spPr>
          <a:xfrm>
            <a:off x="761801" y="283714"/>
            <a:ext cx="9906799" cy="1161688"/>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4000" b="1" kern="1200" dirty="0">
                <a:solidFill>
                  <a:schemeClr val="tx1"/>
                </a:solidFill>
                <a:ea typeface="+mj-ea"/>
                <a:cs typeface="+mj-cs"/>
              </a:rPr>
              <a:t>Emerging Trends</a:t>
            </a:r>
          </a:p>
          <a:p>
            <a:pPr>
              <a:lnSpc>
                <a:spcPct val="90000"/>
              </a:lnSpc>
              <a:spcBef>
                <a:spcPct val="0"/>
              </a:spcBef>
              <a:spcAft>
                <a:spcPts val="600"/>
              </a:spcAft>
            </a:pPr>
            <a:endParaRPr lang="en-US" sz="1600" b="1" kern="1200" dirty="0">
              <a:solidFill>
                <a:schemeClr val="tx1"/>
              </a:solidFill>
              <a:ea typeface="+mj-ea"/>
              <a:cs typeface="+mj-cs"/>
            </a:endParaRPr>
          </a:p>
          <a:p>
            <a:pPr>
              <a:lnSpc>
                <a:spcPct val="90000"/>
              </a:lnSpc>
              <a:spcBef>
                <a:spcPct val="0"/>
              </a:spcBef>
              <a:spcAft>
                <a:spcPts val="600"/>
              </a:spcAft>
            </a:pPr>
            <a:r>
              <a:rPr lang="en-US" sz="1600" kern="1200" dirty="0">
                <a:solidFill>
                  <a:schemeClr val="tx1"/>
                </a:solidFill>
                <a:ea typeface="+mj-ea"/>
                <a:cs typeface="+mj-cs"/>
              </a:rPr>
              <a:t>Personalized digital public services, powered by data and AI, will become proactive rather than reactive.</a:t>
            </a:r>
            <a:endParaRPr kumimoji="0" lang="en-US" sz="1600" i="0" u="none" strike="noStrike" kern="1200" cap="none" spc="-1" normalizeH="0" baseline="0" noProof="0" dirty="0">
              <a:ln>
                <a:noFill/>
              </a:ln>
              <a:solidFill>
                <a:schemeClr val="tx1"/>
              </a:solidFill>
              <a:effectLst/>
              <a:uLnTx/>
              <a:uFillTx/>
              <a:ea typeface="+mj-ea"/>
              <a:cs typeface="+mj-cs"/>
            </a:endParaRPr>
          </a:p>
        </p:txBody>
      </p:sp>
      <p:sp>
        <p:nvSpPr>
          <p:cNvPr id="3" name="Označba mesta vsebine 2">
            <a:extLst>
              <a:ext uri="{FF2B5EF4-FFF2-40B4-BE49-F238E27FC236}">
                <a16:creationId xmlns:a16="http://schemas.microsoft.com/office/drawing/2014/main" id="{7B1BCCE4-A890-E772-6968-36D8B2701413}"/>
              </a:ext>
            </a:extLst>
          </p:cNvPr>
          <p:cNvSpPr>
            <a:spLocks noGrp="1"/>
          </p:cNvSpPr>
          <p:nvPr>
            <p:ph idx="1"/>
          </p:nvPr>
        </p:nvSpPr>
        <p:spPr>
          <a:xfrm>
            <a:off x="599440" y="2217761"/>
            <a:ext cx="10251439" cy="4034116"/>
          </a:xfrm>
        </p:spPr>
        <p:txBody>
          <a:bodyPr vert="horz" lIns="91440" tIns="45720" rIns="91440" bIns="45720" rtlCol="0" anchor="ctr">
            <a:noAutofit/>
          </a:bodyPr>
          <a:lstStyle/>
          <a:p>
            <a:r>
              <a:rPr lang="en-US" sz="1800" b="1" dirty="0"/>
              <a:t>Personalized Digital Public Services:</a:t>
            </a:r>
            <a:endParaRPr lang="en-US" sz="1800" dirty="0"/>
          </a:p>
          <a:p>
            <a:pPr marL="742950" lvl="1"/>
            <a:r>
              <a:rPr lang="en-US" sz="1800" dirty="0"/>
              <a:t>Public institutions are increasingly adopting personalized digital services, leveraging data analytics and AI to cater to the specific needs and preferences of individual citizens.</a:t>
            </a:r>
          </a:p>
          <a:p>
            <a:pPr marL="742950" lvl="1"/>
            <a:r>
              <a:rPr lang="en-US" sz="1800" dirty="0"/>
              <a:t>Tailored services enhance citizen satisfaction and engagement, offering a more intuitive, efficient, and user-centric experience.</a:t>
            </a:r>
          </a:p>
          <a:p>
            <a:r>
              <a:rPr lang="en-US" sz="1800" b="1" dirty="0"/>
              <a:t>Proactive Service Delivery:</a:t>
            </a:r>
            <a:endParaRPr lang="en-US" sz="1800" dirty="0"/>
          </a:p>
          <a:p>
            <a:pPr marL="742950" lvl="1"/>
            <a:r>
              <a:rPr lang="en-US" sz="1800" dirty="0"/>
              <a:t>With the power of predictive analytics and artificial intelligence, public services are shifting from a reactive model to proactively anticipating and addressing citizens' needs.</a:t>
            </a:r>
          </a:p>
          <a:p>
            <a:pPr marL="742950" lvl="1"/>
            <a:r>
              <a:rPr lang="en-US" sz="1800" dirty="0"/>
              <a:t>Proactive approaches enable institutions to prevent issues before they arise, improving service efficiency and reducing long-term costs.</a:t>
            </a:r>
          </a:p>
          <a:p>
            <a:r>
              <a:rPr lang="en-US" sz="1800" b="1" dirty="0"/>
              <a:t>Data and AI Integration:</a:t>
            </a:r>
            <a:endParaRPr lang="en-US" sz="1800" dirty="0"/>
          </a:p>
          <a:p>
            <a:pPr marL="742950" lvl="1"/>
            <a:r>
              <a:rPr lang="en-US" sz="1800" dirty="0"/>
              <a:t>Increasing integration of data-driven solutions and artificial intelligence transforms how public services are designed and delivered, enabling real-time, informed decision-making.</a:t>
            </a:r>
          </a:p>
          <a:p>
            <a:pPr marL="742950" lvl="1"/>
            <a:r>
              <a:rPr lang="en-US" sz="1800" dirty="0"/>
              <a:t>The strategic use of data and AI supports greater accuracy, responsiveness, and adaptability in public service operations.</a:t>
            </a:r>
          </a:p>
        </p:txBody>
      </p:sp>
      <p:sp>
        <p:nvSpPr>
          <p:cNvPr id="4" name="Marcador de número de diapositiva 3">
            <a:extLst>
              <a:ext uri="{FF2B5EF4-FFF2-40B4-BE49-F238E27FC236}">
                <a16:creationId xmlns:a16="http://schemas.microsoft.com/office/drawing/2014/main" id="{061DC372-0937-B389-1FD8-478834DF579A}"/>
              </a:ext>
            </a:extLst>
          </p:cNvPr>
          <p:cNvSpPr>
            <a:spLocks noGrp="1"/>
          </p:cNvSpPr>
          <p:nvPr>
            <p:ph type="sldNum" sz="quarter" idx="12"/>
          </p:nvPr>
        </p:nvSpPr>
        <p:spPr>
          <a:xfrm>
            <a:off x="8732520" y="6356350"/>
            <a:ext cx="3216455" cy="365125"/>
          </a:xfrm>
        </p:spPr>
        <p:txBody>
          <a:bodyPr vert="horz" lIns="91440" tIns="45720" rIns="91440" bIns="45720" rtlCol="0" anchor="ctr">
            <a:normAutofit/>
          </a:bodyPr>
          <a:lstStyle/>
          <a:p>
            <a:pPr>
              <a:spcAft>
                <a:spcPts val="600"/>
              </a:spcAft>
            </a:pPr>
            <a:fld id="{52C56A5B-05FD-4C0F-B2E0-9EBFCE4326E7}" type="slidenum">
              <a:rPr lang="en-US">
                <a:solidFill>
                  <a:schemeClr val="tx1"/>
                </a:solidFill>
              </a:rPr>
              <a:pPr>
                <a:spcAft>
                  <a:spcPts val="600"/>
                </a:spcAft>
              </a:pPr>
              <a:t>30</a:t>
            </a:fld>
            <a:endParaRPr lang="en-US">
              <a:solidFill>
                <a:schemeClr val="tx1"/>
              </a:solidFill>
            </a:endParaRPr>
          </a:p>
        </p:txBody>
      </p:sp>
    </p:spTree>
    <p:extLst>
      <p:ext uri="{BB962C8B-B14F-4D97-AF65-F5344CB8AC3E}">
        <p14:creationId xmlns:p14="http://schemas.microsoft.com/office/powerpoint/2010/main" val="875273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Объект 7" descr="Изображение выглядит как на открытом воздухе, небо, облако, строительство&#10;&#10;Контент, сгенерированный ИИ, может содержать ошибки.">
            <a:extLst>
              <a:ext uri="{FF2B5EF4-FFF2-40B4-BE49-F238E27FC236}">
                <a16:creationId xmlns:a16="http://schemas.microsoft.com/office/drawing/2014/main" id="{F3E5D096-884D-2A9F-5E98-AB29C8EFB8E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152" r="10488" b="1"/>
          <a:stretch/>
        </p:blipFill>
        <p:spPr>
          <a:xfrm>
            <a:off x="-259774" y="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BFEA8094-9E33-A707-C7C1-ECCE220DE2B9}"/>
              </a:ext>
            </a:extLst>
          </p:cNvPr>
          <p:cNvSpPr>
            <a:spLocks noGrp="1"/>
          </p:cNvSpPr>
          <p:nvPr>
            <p:ph type="title"/>
          </p:nvPr>
        </p:nvSpPr>
        <p:spPr>
          <a:xfrm>
            <a:off x="7105905" y="-206760"/>
            <a:ext cx="3822189" cy="1899912"/>
          </a:xfrm>
        </p:spPr>
        <p:txBody>
          <a:bodyPr vert="horz" lIns="91440" tIns="45720" rIns="91440" bIns="45720" rtlCol="0" anchor="ctr">
            <a:normAutofit/>
          </a:bodyPr>
          <a:lstStyle/>
          <a:p>
            <a:r>
              <a:rPr lang="en-US" sz="4000" b="1" dirty="0"/>
              <a:t>Vision for 2030</a:t>
            </a:r>
            <a:br>
              <a:rPr kumimoji="0" lang="en-US" sz="4000" b="1" i="0" u="none" strike="noStrike" cap="none" spc="-1" normalizeH="0" baseline="0" noProof="0" dirty="0">
                <a:ln>
                  <a:noFill/>
                </a:ln>
                <a:effectLst/>
                <a:uLnTx/>
                <a:uFillTx/>
              </a:rPr>
            </a:br>
            <a:endParaRPr lang="en-US" sz="4000" dirty="0"/>
          </a:p>
        </p:txBody>
      </p:sp>
      <p:sp>
        <p:nvSpPr>
          <p:cNvPr id="6" name="TextBox 5">
            <a:extLst>
              <a:ext uri="{FF2B5EF4-FFF2-40B4-BE49-F238E27FC236}">
                <a16:creationId xmlns:a16="http://schemas.microsoft.com/office/drawing/2014/main" id="{800BB527-85DB-8575-7178-C92AE9EA0924}"/>
              </a:ext>
            </a:extLst>
          </p:cNvPr>
          <p:cNvSpPr txBox="1"/>
          <p:nvPr/>
        </p:nvSpPr>
        <p:spPr>
          <a:xfrm>
            <a:off x="6921179" y="879721"/>
            <a:ext cx="5267772" cy="374276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400" b="1" dirty="0"/>
              <a:t>Fully Interoperable Digital Ecosystem:</a:t>
            </a:r>
            <a:endParaRPr lang="en-US" sz="1400" dirty="0"/>
          </a:p>
          <a:p>
            <a:pPr marL="742950" lvl="1" indent="-228600">
              <a:lnSpc>
                <a:spcPct val="90000"/>
              </a:lnSpc>
              <a:spcAft>
                <a:spcPts val="600"/>
              </a:spcAft>
              <a:buFont typeface="Arial" panose="020B0604020202020204" pitchFamily="34" charset="0"/>
              <a:buChar char="•"/>
            </a:pPr>
            <a:r>
              <a:rPr lang="en-US" sz="1400" dirty="0"/>
              <a:t>By 2030, the EU aims to create a seamless, interoperable digital environment, allowing efficient information exchange across various public sector agencies and institutions.</a:t>
            </a:r>
          </a:p>
          <a:p>
            <a:pPr marL="742950" lvl="1" indent="-228600">
              <a:lnSpc>
                <a:spcPct val="90000"/>
              </a:lnSpc>
              <a:spcAft>
                <a:spcPts val="600"/>
              </a:spcAft>
              <a:buFont typeface="Arial" panose="020B0604020202020204" pitchFamily="34" charset="0"/>
              <a:buChar char="•"/>
            </a:pPr>
            <a:r>
              <a:rPr lang="en-US" sz="1400" dirty="0"/>
              <a:t>This interoperability ensures smoother collaboration, improved efficiency, and enhanced user experience, optimizing service delivery throughout Europe.</a:t>
            </a:r>
          </a:p>
          <a:p>
            <a:pPr indent="-228600">
              <a:lnSpc>
                <a:spcPct val="90000"/>
              </a:lnSpc>
              <a:spcAft>
                <a:spcPts val="600"/>
              </a:spcAft>
              <a:buFont typeface="Arial" panose="020B0604020202020204" pitchFamily="34" charset="0"/>
              <a:buChar char="•"/>
            </a:pPr>
            <a:r>
              <a:rPr lang="en-US" sz="1400" b="1" dirty="0"/>
              <a:t>Secure Digital Infrastructure:</a:t>
            </a:r>
            <a:endParaRPr lang="en-US" sz="1400" dirty="0"/>
          </a:p>
          <a:p>
            <a:pPr marL="742950" lvl="1" indent="-228600">
              <a:lnSpc>
                <a:spcPct val="90000"/>
              </a:lnSpc>
              <a:spcAft>
                <a:spcPts val="600"/>
              </a:spcAft>
              <a:buFont typeface="Arial" panose="020B0604020202020204" pitchFamily="34" charset="0"/>
              <a:buChar char="•"/>
            </a:pPr>
            <a:r>
              <a:rPr lang="en-US" sz="1400" dirty="0"/>
              <a:t>Emphasizing cybersecurity and data privacy, the envisioned digital ecosystem will provide secure access to services, protecting sensitive information against cyber threats.</a:t>
            </a:r>
          </a:p>
          <a:p>
            <a:pPr marL="742950" lvl="1" indent="-228600">
              <a:lnSpc>
                <a:spcPct val="90000"/>
              </a:lnSpc>
              <a:spcAft>
                <a:spcPts val="600"/>
              </a:spcAft>
              <a:buFont typeface="Arial" panose="020B0604020202020204" pitchFamily="34" charset="0"/>
              <a:buChar char="•"/>
            </a:pPr>
            <a:r>
              <a:rPr lang="en-US" sz="1400" dirty="0"/>
              <a:t>Advanced security measures and trust-building technologies will maintain citizen confidence in digital public services.</a:t>
            </a:r>
          </a:p>
          <a:p>
            <a:pPr indent="-228600">
              <a:lnSpc>
                <a:spcPct val="90000"/>
              </a:lnSpc>
              <a:spcAft>
                <a:spcPts val="600"/>
              </a:spcAft>
              <a:buFont typeface="Arial" panose="020B0604020202020204" pitchFamily="34" charset="0"/>
              <a:buChar char="•"/>
            </a:pPr>
            <a:r>
              <a:rPr lang="en-US" sz="1400" b="1" dirty="0"/>
              <a:t>Citizen-Centric Digital Services:</a:t>
            </a:r>
            <a:endParaRPr lang="en-US" sz="1400" dirty="0"/>
          </a:p>
          <a:p>
            <a:pPr marL="742950" lvl="1" indent="-228600">
              <a:lnSpc>
                <a:spcPct val="90000"/>
              </a:lnSpc>
              <a:spcAft>
                <a:spcPts val="600"/>
              </a:spcAft>
              <a:buFont typeface="Arial" panose="020B0604020202020204" pitchFamily="34" charset="0"/>
              <a:buChar char="•"/>
            </a:pPr>
            <a:r>
              <a:rPr lang="en-US" sz="1400" dirty="0"/>
              <a:t>The digital transformation will put citizens at the center, providing personalized, accessible, and intuitive services tailored to individual needs and preferences.</a:t>
            </a:r>
          </a:p>
          <a:p>
            <a:pPr marL="742950" lvl="1" indent="-228600">
              <a:lnSpc>
                <a:spcPct val="90000"/>
              </a:lnSpc>
              <a:spcAft>
                <a:spcPts val="600"/>
              </a:spcAft>
              <a:buFont typeface="Arial" panose="020B0604020202020204" pitchFamily="34" charset="0"/>
              <a:buChar char="•"/>
            </a:pPr>
            <a:r>
              <a:rPr lang="en-US" sz="1400" dirty="0"/>
              <a:t>Digital solutions will empower citizens, fostering increased engagement, transparency, and trust in public institutions.</a:t>
            </a:r>
          </a:p>
          <a:p>
            <a:pPr marL="457200" lvl="1" indent="-228600">
              <a:lnSpc>
                <a:spcPct val="90000"/>
              </a:lnSpc>
              <a:spcAft>
                <a:spcPts val="600"/>
              </a:spcAft>
              <a:buFont typeface="Arial" panose="020B0604020202020204" pitchFamily="34" charset="0"/>
              <a:buChar char="•"/>
            </a:pPr>
            <a:endParaRPr lang="en-US" sz="1400" dirty="0"/>
          </a:p>
          <a:p>
            <a:pPr marL="457200" lvl="1" indent="-228600">
              <a:lnSpc>
                <a:spcPct val="90000"/>
              </a:lnSpc>
              <a:spcAft>
                <a:spcPts val="600"/>
              </a:spcAft>
              <a:buFont typeface="Arial" panose="020B0604020202020204" pitchFamily="34" charset="0"/>
              <a:buChar char="•"/>
            </a:pPr>
            <a:r>
              <a:rPr lang="en-US" sz="1400" dirty="0"/>
              <a:t>By 2030, the EU aims to have a fully interoperable, secure, and citizen-centric digital ecosystem for public services.</a:t>
            </a:r>
            <a:endParaRPr kumimoji="0" lang="en-US" altLang="ru-RU" sz="1400" b="0" i="0" u="none" strike="noStrike" cap="none" normalizeH="0" baseline="0" dirty="0">
              <a:ln>
                <a:noFill/>
              </a:ln>
              <a:effectLst/>
            </a:endParaRPr>
          </a:p>
          <a:p>
            <a:pPr marL="742950" lvl="1" indent="-228600">
              <a:lnSpc>
                <a:spcPct val="90000"/>
              </a:lnSpc>
              <a:spcAft>
                <a:spcPts val="600"/>
              </a:spcAft>
              <a:buFont typeface="Arial" panose="020B0604020202020204" pitchFamily="34" charset="0"/>
              <a:buChar char="•"/>
            </a:pPr>
            <a:endParaRPr lang="en-US" sz="1400" dirty="0"/>
          </a:p>
        </p:txBody>
      </p:sp>
      <p:sp>
        <p:nvSpPr>
          <p:cNvPr id="4" name="Номер слайда 3">
            <a:extLst>
              <a:ext uri="{FF2B5EF4-FFF2-40B4-BE49-F238E27FC236}">
                <a16:creationId xmlns:a16="http://schemas.microsoft.com/office/drawing/2014/main" id="{CC1D5DF3-3F16-9232-7600-D5A8B95EFC6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2C56A5B-05FD-4C0F-B2E0-9EBFCE4326E7}" type="slidenum">
              <a:rPr lang="en-US" smtClean="0">
                <a:solidFill>
                  <a:prstClr val="black">
                    <a:tint val="75000"/>
                  </a:prstClr>
                </a:solidFill>
                <a:latin typeface="Calibri" panose="020F0502020204030204"/>
              </a:rPr>
              <a:pPr>
                <a:spcAft>
                  <a:spcPts val="600"/>
                </a:spcAft>
                <a:defRPr/>
              </a:pPr>
              <a:t>31</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625076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Rectangle 4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7" name="Rectangle 4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9" name="Rectangle 4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1" name="Rectangle 5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Označba mesta vsebine 2">
            <a:extLst>
              <a:ext uri="{FF2B5EF4-FFF2-40B4-BE49-F238E27FC236}">
                <a16:creationId xmlns:a16="http://schemas.microsoft.com/office/drawing/2014/main" id="{8560F73B-849A-B2C0-CD2D-D916B5B6DD7B}"/>
              </a:ext>
            </a:extLst>
          </p:cNvPr>
          <p:cNvSpPr>
            <a:spLocks noGrp="1"/>
          </p:cNvSpPr>
          <p:nvPr>
            <p:ph idx="1"/>
          </p:nvPr>
        </p:nvSpPr>
        <p:spPr>
          <a:xfrm>
            <a:off x="1233982" y="1828800"/>
            <a:ext cx="9724031" cy="4049408"/>
          </a:xfrm>
        </p:spPr>
        <p:txBody>
          <a:bodyPr anchor="ctr">
            <a:noAutofit/>
          </a:bodyPr>
          <a:lstStyle/>
          <a:p>
            <a:pPr marL="0" indent="0">
              <a:buNone/>
            </a:pPr>
            <a:endParaRPr lang="en-GB" sz="2000" b="1" dirty="0"/>
          </a:p>
          <a:p>
            <a:pPr marL="0" indent="0">
              <a:buNone/>
            </a:pPr>
            <a:endParaRPr lang="sl-SI" sz="2000" dirty="0"/>
          </a:p>
        </p:txBody>
      </p:sp>
      <p:sp>
        <p:nvSpPr>
          <p:cNvPr id="2" name="Označba mesta vsebine 2">
            <a:extLst>
              <a:ext uri="{FF2B5EF4-FFF2-40B4-BE49-F238E27FC236}">
                <a16:creationId xmlns:a16="http://schemas.microsoft.com/office/drawing/2014/main" id="{235FE255-519A-44BB-A9C6-57ADE51C6EFB}"/>
              </a:ext>
            </a:extLst>
          </p:cNvPr>
          <p:cNvSpPr txBox="1">
            <a:spLocks/>
          </p:cNvSpPr>
          <p:nvPr/>
        </p:nvSpPr>
        <p:spPr>
          <a:xfrm>
            <a:off x="459350" y="1828800"/>
            <a:ext cx="11151403" cy="4468498"/>
          </a:xfrm>
          <a:prstGeom prst="rect">
            <a:avLst/>
          </a:prstGeom>
        </p:spPr>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US" b="1" dirty="0">
                <a:cs typeface="Times New Roman" panose="02020603050405020304" pitchFamily="18" charset="0"/>
              </a:rPr>
              <a:t>Lead by Example:</a:t>
            </a:r>
            <a:endParaRPr lang="en-US" dirty="0">
              <a:cs typeface="Times New Roman" panose="02020603050405020304" pitchFamily="18" charset="0"/>
            </a:endParaRPr>
          </a:p>
          <a:p>
            <a:pPr marL="742950" lvl="1" indent="-285750">
              <a:lnSpc>
                <a:spcPct val="120000"/>
              </a:lnSpc>
              <a:buFont typeface="+mj-lt"/>
              <a:buAutoNum type="arabicPeriod"/>
            </a:pPr>
            <a:r>
              <a:rPr lang="en-US" dirty="0">
                <a:cs typeface="Times New Roman" panose="02020603050405020304" pitchFamily="18" charset="0"/>
              </a:rPr>
              <a:t>Public institutions have a unique opportunity and responsibility to lead the charge in digital innovation by showcasing effective, citizen-oriented, and transparent digital solutions.</a:t>
            </a:r>
          </a:p>
          <a:p>
            <a:pPr marL="742950" lvl="1" indent="-285750">
              <a:lnSpc>
                <a:spcPct val="120000"/>
              </a:lnSpc>
              <a:buFont typeface="+mj-lt"/>
              <a:buAutoNum type="arabicPeriod"/>
            </a:pPr>
            <a:r>
              <a:rPr lang="en-US" dirty="0">
                <a:cs typeface="Times New Roman" panose="02020603050405020304" pitchFamily="18" charset="0"/>
              </a:rPr>
              <a:t>Demonstrating leadership and commitment will inspire trust and motivate other organizations and communities to pursue similar advancements.</a:t>
            </a:r>
          </a:p>
          <a:p>
            <a:pPr marL="457200" lvl="1" indent="0">
              <a:lnSpc>
                <a:spcPct val="120000"/>
              </a:lnSpc>
              <a:buNone/>
            </a:pPr>
            <a:endParaRPr lang="en-US" dirty="0">
              <a:cs typeface="Times New Roman" panose="02020603050405020304" pitchFamily="18" charset="0"/>
            </a:endParaRPr>
          </a:p>
          <a:p>
            <a:pPr>
              <a:buFont typeface="+mj-lt"/>
              <a:buAutoNum type="arabicPeriod"/>
            </a:pPr>
            <a:r>
              <a:rPr lang="en-US" b="1" dirty="0">
                <a:cs typeface="Times New Roman" panose="02020603050405020304" pitchFamily="18" charset="0"/>
              </a:rPr>
              <a:t>Human-Centered Digital Models:</a:t>
            </a:r>
            <a:endParaRPr lang="en-US" dirty="0">
              <a:cs typeface="Times New Roman" panose="02020603050405020304" pitchFamily="18" charset="0"/>
            </a:endParaRPr>
          </a:p>
          <a:p>
            <a:pPr marL="742950" lvl="1" indent="-285750">
              <a:lnSpc>
                <a:spcPct val="120000"/>
              </a:lnSpc>
              <a:buFont typeface="+mj-lt"/>
              <a:buAutoNum type="arabicPeriod"/>
            </a:pPr>
            <a:r>
              <a:rPr lang="en-US" dirty="0">
                <a:cs typeface="Times New Roman" panose="02020603050405020304" pitchFamily="18" charset="0"/>
              </a:rPr>
              <a:t>Prioritizing the human perspective ensures that digital initiatives genuinely enhance the lives of citizens, addressing real-world needs and promoting widespread adoption.</a:t>
            </a:r>
          </a:p>
          <a:p>
            <a:pPr marL="742950" lvl="1" indent="-285750">
              <a:lnSpc>
                <a:spcPct val="120000"/>
              </a:lnSpc>
              <a:buFont typeface="+mj-lt"/>
              <a:buAutoNum type="arabicPeriod"/>
            </a:pPr>
            <a:r>
              <a:rPr lang="en-US" dirty="0">
                <a:cs typeface="Times New Roman" panose="02020603050405020304" pitchFamily="18" charset="0"/>
              </a:rPr>
              <a:t>Emphasizing usability, accessibility, and inclusivity will ensure all individuals benefit equitably from digital transformation.</a:t>
            </a:r>
          </a:p>
          <a:p>
            <a:pPr marL="457200" lvl="1" indent="0">
              <a:lnSpc>
                <a:spcPct val="120000"/>
              </a:lnSpc>
              <a:buNone/>
            </a:pPr>
            <a:endParaRPr lang="en-US" dirty="0">
              <a:cs typeface="Times New Roman" panose="02020603050405020304" pitchFamily="18" charset="0"/>
            </a:endParaRPr>
          </a:p>
          <a:p>
            <a:pPr>
              <a:buFont typeface="+mj-lt"/>
              <a:buAutoNum type="arabicPeriod"/>
            </a:pPr>
            <a:r>
              <a:rPr lang="en-US" b="1" dirty="0">
                <a:cs typeface="Times New Roman" panose="02020603050405020304" pitchFamily="18" charset="0"/>
              </a:rPr>
              <a:t>Future-Ready Approaches:</a:t>
            </a:r>
            <a:endParaRPr lang="en-US" dirty="0">
              <a:cs typeface="Times New Roman" panose="02020603050405020304" pitchFamily="18" charset="0"/>
            </a:endParaRPr>
          </a:p>
          <a:p>
            <a:pPr marL="742950" lvl="1" indent="-285750">
              <a:lnSpc>
                <a:spcPct val="120000"/>
              </a:lnSpc>
              <a:buFont typeface="+mj-lt"/>
              <a:buAutoNum type="arabicPeriod"/>
            </a:pPr>
            <a:r>
              <a:rPr lang="en-US" dirty="0">
                <a:cs typeface="Times New Roman" panose="02020603050405020304" pitchFamily="18" charset="0"/>
              </a:rPr>
              <a:t>Adopting flexible, scalable, and sustainable digital strategies prepares public institutions to successfully adapt to evolving technologies and societal changes.</a:t>
            </a:r>
          </a:p>
          <a:p>
            <a:pPr marL="742950" lvl="1" indent="-285750">
              <a:lnSpc>
                <a:spcPct val="120000"/>
              </a:lnSpc>
              <a:buFont typeface="+mj-lt"/>
              <a:buAutoNum type="arabicPeriod"/>
            </a:pPr>
            <a:r>
              <a:rPr lang="en-US" dirty="0">
                <a:cs typeface="Times New Roman" panose="02020603050405020304" pitchFamily="18" charset="0"/>
              </a:rPr>
              <a:t>Continuous innovation and proactive planning are essential for maintaining relevance and effectiveness in serving future generations.</a:t>
            </a:r>
          </a:p>
        </p:txBody>
      </p:sp>
      <p:sp>
        <p:nvSpPr>
          <p:cNvPr id="4" name="Título 4">
            <a:extLst>
              <a:ext uri="{FF2B5EF4-FFF2-40B4-BE49-F238E27FC236}">
                <a16:creationId xmlns:a16="http://schemas.microsoft.com/office/drawing/2014/main" id="{978668F1-8ED8-71F7-830B-F41B9A3D0EED}"/>
              </a:ext>
            </a:extLst>
          </p:cNvPr>
          <p:cNvSpPr>
            <a:spLocks noGrp="1"/>
          </p:cNvSpPr>
          <p:nvPr>
            <p:ph type="title"/>
          </p:nvPr>
        </p:nvSpPr>
        <p:spPr>
          <a:xfrm>
            <a:off x="699974" y="290420"/>
            <a:ext cx="10792046" cy="917971"/>
          </a:xfrm>
        </p:spPr>
        <p:txBody>
          <a:bodyPr>
            <a:noAutofit/>
          </a:bodyPr>
          <a:lstStyle/>
          <a:p>
            <a:pPr algn="ctr">
              <a:lnSpc>
                <a:spcPct val="150000"/>
              </a:lnSpc>
            </a:pPr>
            <a:r>
              <a:rPr lang="en-US" sz="3000" b="1" dirty="0">
                <a:solidFill>
                  <a:schemeClr val="bg1"/>
                </a:solidFill>
                <a:cs typeface="Times New Roman" panose="02020603050405020304" pitchFamily="18" charset="0"/>
              </a:rPr>
              <a:t>Call to Action</a:t>
            </a:r>
            <a:br>
              <a:rPr lang="en-US" sz="1800" b="1" dirty="0">
                <a:solidFill>
                  <a:schemeClr val="bg1"/>
                </a:solidFill>
                <a:cs typeface="Times New Roman" panose="02020603050405020304" pitchFamily="18" charset="0"/>
              </a:rPr>
            </a:br>
            <a:r>
              <a:rPr lang="en-US" sz="1800" i="1" dirty="0">
                <a:solidFill>
                  <a:schemeClr val="bg1"/>
                </a:solidFill>
                <a:cs typeface="Times New Roman" panose="02020603050405020304" pitchFamily="18" charset="0"/>
              </a:rPr>
              <a:t>Now is the time for institutions to lead by example and adopt human-centered, future-ready digital models</a:t>
            </a:r>
            <a:endParaRPr lang="en-US" sz="1800" b="1" i="1" dirty="0">
              <a:solidFill>
                <a:schemeClr val="bg1"/>
              </a:solidFill>
              <a:cs typeface="Times New Roman" panose="02020603050405020304" pitchFamily="18" charset="0"/>
            </a:endParaRPr>
          </a:p>
        </p:txBody>
      </p:sp>
      <p:sp>
        <p:nvSpPr>
          <p:cNvPr id="5" name="Marcador de número de diapositiva 4">
            <a:extLst>
              <a:ext uri="{FF2B5EF4-FFF2-40B4-BE49-F238E27FC236}">
                <a16:creationId xmlns:a16="http://schemas.microsoft.com/office/drawing/2014/main" id="{62E9E945-16E7-6B32-4944-59B99B592871}"/>
              </a:ext>
            </a:extLst>
          </p:cNvPr>
          <p:cNvSpPr>
            <a:spLocks noGrp="1"/>
          </p:cNvSpPr>
          <p:nvPr>
            <p:ph type="sldNum" sz="quarter" idx="12"/>
          </p:nvPr>
        </p:nvSpPr>
        <p:spPr/>
        <p:txBody>
          <a:bodyPr/>
          <a:lstStyle/>
          <a:p>
            <a:fld id="{52C56A5B-05FD-4C0F-B2E0-9EBFCE4326E7}" type="slidenum">
              <a:rPr lang="sl-SI" smtClean="0"/>
              <a:t>32</a:t>
            </a:fld>
            <a:endParaRPr lang="sl-SI"/>
          </a:p>
        </p:txBody>
      </p:sp>
    </p:spTree>
    <p:extLst>
      <p:ext uri="{BB962C8B-B14F-4D97-AF65-F5344CB8AC3E}">
        <p14:creationId xmlns:p14="http://schemas.microsoft.com/office/powerpoint/2010/main" val="1145735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Rectangle 4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Shape 1">
            <a:extLst>
              <a:ext uri="{FF2B5EF4-FFF2-40B4-BE49-F238E27FC236}">
                <a16:creationId xmlns:a16="http://schemas.microsoft.com/office/drawing/2014/main" id="{C02A6CB5-5631-26BA-9E39-5AB098128D98}"/>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2500" b="1" kern="1200" dirty="0">
                <a:solidFill>
                  <a:srgbClr val="FFFFFF"/>
                </a:solidFill>
                <a:latin typeface="+mj-lt"/>
                <a:ea typeface="+mj-ea"/>
                <a:cs typeface="+mj-cs"/>
              </a:rPr>
              <a:t>Q&amp;A Session</a:t>
            </a:r>
          </a:p>
          <a:p>
            <a:pPr algn="r">
              <a:lnSpc>
                <a:spcPct val="90000"/>
              </a:lnSpc>
              <a:spcBef>
                <a:spcPct val="0"/>
              </a:spcBef>
              <a:spcAft>
                <a:spcPts val="600"/>
              </a:spcAft>
            </a:pPr>
            <a:endParaRPr lang="en-US" sz="2500" b="1" kern="1200" dirty="0">
              <a:solidFill>
                <a:srgbClr val="FFFFFF"/>
              </a:solidFill>
              <a:latin typeface="+mj-lt"/>
              <a:ea typeface="+mj-ea"/>
              <a:cs typeface="+mj-cs"/>
            </a:endParaRPr>
          </a:p>
          <a:p>
            <a:pPr algn="r">
              <a:lnSpc>
                <a:spcPct val="90000"/>
              </a:lnSpc>
              <a:spcBef>
                <a:spcPct val="0"/>
              </a:spcBef>
              <a:spcAft>
                <a:spcPts val="600"/>
              </a:spcAft>
            </a:pPr>
            <a:r>
              <a:rPr lang="en-US" sz="2500" kern="1200" dirty="0">
                <a:solidFill>
                  <a:srgbClr val="FFFFFF"/>
                </a:solidFill>
                <a:latin typeface="+mj-lt"/>
                <a:ea typeface="+mj-ea"/>
                <a:cs typeface="+mj-cs"/>
              </a:rPr>
              <a:t>Feel free to share your organization’s challenges or successes in digital transformation. Let's learn from each other.</a:t>
            </a:r>
            <a:endParaRPr kumimoji="0" lang="en-US" sz="2500" i="0" u="none" strike="noStrike" kern="1200" cap="none" spc="-1" normalizeH="0" baseline="0" noProof="0" dirty="0">
              <a:ln>
                <a:noFill/>
              </a:ln>
              <a:solidFill>
                <a:srgbClr val="FFFFFF"/>
              </a:solidFill>
              <a:effectLst/>
              <a:uLnTx/>
              <a:uFillTx/>
              <a:latin typeface="+mj-lt"/>
              <a:ea typeface="+mj-ea"/>
              <a:cs typeface="+mj-cs"/>
            </a:endParaRPr>
          </a:p>
        </p:txBody>
      </p:sp>
      <p:sp>
        <p:nvSpPr>
          <p:cNvPr id="3" name="Označba mesta vsebine 2">
            <a:extLst>
              <a:ext uri="{FF2B5EF4-FFF2-40B4-BE49-F238E27FC236}">
                <a16:creationId xmlns:a16="http://schemas.microsoft.com/office/drawing/2014/main" id="{2F828878-A7AD-0B44-CA48-6EE8A520B74E}"/>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US" sz="1700" b="1"/>
              <a:t>Interactive Dialogue:</a:t>
            </a:r>
            <a:endParaRPr lang="en-US" sz="1700"/>
          </a:p>
          <a:p>
            <a:pPr marL="742950" lvl="1"/>
            <a:r>
              <a:rPr lang="en-US" sz="1700"/>
              <a:t>This session is dedicated to open dialogue and exchange of insights regarding digital transformation experiences.</a:t>
            </a:r>
          </a:p>
          <a:p>
            <a:pPr marL="742950" lvl="1"/>
            <a:r>
              <a:rPr lang="en-US" sz="1700"/>
              <a:t>Participants are encouraged to actively engage, sharing their organization's unique digitalization journeys.</a:t>
            </a:r>
          </a:p>
          <a:p>
            <a:r>
              <a:rPr lang="en-US" sz="1700" b="1"/>
              <a:t>Sharing Challenges and Successes:</a:t>
            </a:r>
            <a:endParaRPr lang="en-US" sz="1700"/>
          </a:p>
          <a:p>
            <a:pPr marL="742950" lvl="1"/>
            <a:r>
              <a:rPr lang="en-US" sz="1700"/>
              <a:t>Discuss common barriers faced during digital transformation and how these were overcome or managed.</a:t>
            </a:r>
          </a:p>
          <a:p>
            <a:pPr marL="742950" lvl="1"/>
            <a:r>
              <a:rPr lang="en-US" sz="1700"/>
              <a:t>Highlight successful initiatives or practices that have significantly improved your organization's digital capability and effectiveness.</a:t>
            </a:r>
          </a:p>
          <a:p>
            <a:r>
              <a:rPr lang="en-US" sz="1700" b="1"/>
              <a:t>Collaborative Learning:</a:t>
            </a:r>
            <a:endParaRPr lang="en-US" sz="1700"/>
          </a:p>
          <a:p>
            <a:pPr marL="742950" lvl="1"/>
            <a:r>
              <a:rPr lang="en-US" sz="1700"/>
              <a:t>Leverage the diversity of experiences to gain new perspectives and practical solutions.</a:t>
            </a:r>
          </a:p>
          <a:p>
            <a:pPr marL="742950" lvl="1"/>
            <a:r>
              <a:rPr lang="en-US" sz="1700"/>
              <a:t>This platform aims to foster collaboration, networking, and collective growth in digital transformation among public institutions.</a:t>
            </a:r>
          </a:p>
        </p:txBody>
      </p:sp>
      <p:sp>
        <p:nvSpPr>
          <p:cNvPr id="4" name="Marcador de número de diapositiva 3">
            <a:extLst>
              <a:ext uri="{FF2B5EF4-FFF2-40B4-BE49-F238E27FC236}">
                <a16:creationId xmlns:a16="http://schemas.microsoft.com/office/drawing/2014/main" id="{6796321A-71BE-EC39-956D-F919CC0EAC81}"/>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52C56A5B-05FD-4C0F-B2E0-9EBFCE4326E7}" type="slidenum">
              <a:rPr lang="en-US" sz="1100">
                <a:solidFill>
                  <a:schemeClr val="tx1">
                    <a:lumMod val="50000"/>
                    <a:lumOff val="50000"/>
                  </a:schemeClr>
                </a:solidFill>
              </a:rPr>
              <a:pPr>
                <a:spcAft>
                  <a:spcPts val="600"/>
                </a:spcAft>
              </a:pPr>
              <a:t>33</a:t>
            </a:fld>
            <a:endParaRPr lang="en-US" sz="1100">
              <a:solidFill>
                <a:schemeClr val="tx1">
                  <a:lumMod val="50000"/>
                  <a:lumOff val="50000"/>
                </a:schemeClr>
              </a:solidFill>
            </a:endParaRPr>
          </a:p>
        </p:txBody>
      </p:sp>
    </p:spTree>
    <p:extLst>
      <p:ext uri="{BB962C8B-B14F-4D97-AF65-F5344CB8AC3E}">
        <p14:creationId xmlns:p14="http://schemas.microsoft.com/office/powerpoint/2010/main" val="312320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Изображение выглядит как снимок экрана, Шрифт, Цвет электрик, Графика&#10;&#10;Контент, сгенерированный ИИ, может содержать ошибки.">
            <a:extLst>
              <a:ext uri="{FF2B5EF4-FFF2-40B4-BE49-F238E27FC236}">
                <a16:creationId xmlns:a16="http://schemas.microsoft.com/office/drawing/2014/main" id="{FFF89B42-5C96-7575-32BE-BBD0060CC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707594"/>
            <a:ext cx="5294716" cy="1442810"/>
          </a:xfrm>
          <a:prstGeom prst="rect">
            <a:avLst/>
          </a:prstGeom>
        </p:spPr>
      </p:pic>
      <p:cxnSp>
        <p:nvCxnSpPr>
          <p:cNvPr id="42" name="Straight Connector 4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Slika 3" descr="Slika, ki vsebuje besede pisava, besedilo, grafika, logotip&#10;&#10;Opis je samodejno ustvarjen">
            <a:extLst>
              <a:ext uri="{FF2B5EF4-FFF2-40B4-BE49-F238E27FC236}">
                <a16:creationId xmlns:a16="http://schemas.microsoft.com/office/drawing/2014/main" id="{1D1DAC29-FC1E-8E84-6F49-CF71E3933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817" y="2224452"/>
            <a:ext cx="5294715" cy="2409095"/>
          </a:xfrm>
          <a:prstGeom prst="rect">
            <a:avLst/>
          </a:prstGeom>
        </p:spPr>
      </p:pic>
      <p:sp>
        <p:nvSpPr>
          <p:cNvPr id="2" name="Marcador de número de diapositiva 1">
            <a:extLst>
              <a:ext uri="{FF2B5EF4-FFF2-40B4-BE49-F238E27FC236}">
                <a16:creationId xmlns:a16="http://schemas.microsoft.com/office/drawing/2014/main" id="{CF7FC2A4-4BC8-FAF5-5556-542353E882B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2C56A5B-05FD-4C0F-B2E0-9EBFCE4326E7}" type="slidenum">
              <a:rPr lang="en-US" smtClean="0">
                <a:solidFill>
                  <a:schemeClr val="tx1">
                    <a:tint val="75000"/>
                  </a:schemeClr>
                </a:solidFill>
              </a:rPr>
              <a:pPr>
                <a:spcAft>
                  <a:spcPts val="600"/>
                </a:spcAft>
              </a:pPr>
              <a:t>34</a:t>
            </a:fld>
            <a:endParaRPr lang="en-US">
              <a:solidFill>
                <a:schemeClr val="tx1">
                  <a:tint val="75000"/>
                </a:schemeClr>
              </a:solidFill>
            </a:endParaRPr>
          </a:p>
        </p:txBody>
      </p:sp>
    </p:spTree>
    <p:extLst>
      <p:ext uri="{BB962C8B-B14F-4D97-AF65-F5344CB8AC3E}">
        <p14:creationId xmlns:p14="http://schemas.microsoft.com/office/powerpoint/2010/main" val="153911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881C08BB-6542-D8E0-969C-150EC9AC5F9B}"/>
              </a:ext>
            </a:extLst>
          </p:cNvPr>
          <p:cNvSpPr>
            <a:spLocks noGrp="1"/>
          </p:cNvSpPr>
          <p:nvPr>
            <p:ph idx="1"/>
          </p:nvPr>
        </p:nvSpPr>
        <p:spPr>
          <a:xfrm>
            <a:off x="443495" y="1438868"/>
            <a:ext cx="3150825" cy="3959984"/>
          </a:xfrm>
        </p:spPr>
        <p:txBody>
          <a:bodyPr anchor="ctr">
            <a:normAutofit/>
          </a:bodyPr>
          <a:lstStyle/>
          <a:p>
            <a:pPr marL="0" indent="0" algn="ctr">
              <a:buNone/>
            </a:pPr>
            <a:r>
              <a:rPr lang="en-US" sz="2000" b="1" dirty="0">
                <a:solidFill>
                  <a:schemeClr val="bg1"/>
                </a:solidFill>
              </a:rPr>
              <a:t>In the public context, it includes the digitization of records, automation of back-office processes, and development of digital interfaces for citizen services</a:t>
            </a:r>
            <a:endParaRPr lang="sl-SI" sz="2000" b="1" dirty="0">
              <a:solidFill>
                <a:schemeClr val="bg1"/>
              </a:solidFill>
            </a:endParaRPr>
          </a:p>
        </p:txBody>
      </p:sp>
      <p:sp>
        <p:nvSpPr>
          <p:cNvPr id="4" name="Označba mesta vsebine 2">
            <a:extLst>
              <a:ext uri="{FF2B5EF4-FFF2-40B4-BE49-F238E27FC236}">
                <a16:creationId xmlns:a16="http://schemas.microsoft.com/office/drawing/2014/main" id="{3AA1FE05-6974-EB61-6566-400100CFC8CD}"/>
              </a:ext>
            </a:extLst>
          </p:cNvPr>
          <p:cNvSpPr txBox="1">
            <a:spLocks/>
          </p:cNvSpPr>
          <p:nvPr/>
        </p:nvSpPr>
        <p:spPr>
          <a:xfrm>
            <a:off x="4481321" y="1282586"/>
            <a:ext cx="6605152" cy="4313104"/>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sz="3600" b="1" dirty="0"/>
              <a:t>Definition of Digitalization</a:t>
            </a:r>
          </a:p>
          <a:p>
            <a:pPr algn="just">
              <a:lnSpc>
                <a:spcPct val="120000"/>
              </a:lnSpc>
            </a:pPr>
            <a:endParaRPr lang="en-US" dirty="0"/>
          </a:p>
          <a:p>
            <a:pPr algn="just">
              <a:lnSpc>
                <a:spcPct val="120000"/>
              </a:lnSpc>
            </a:pPr>
            <a:r>
              <a:rPr lang="en-US" sz="3200" dirty="0"/>
              <a:t>Digitalization refers to the integration of digital technologies into administrative functions, fundamentally reshaping how public institutions operate and engage with citizens, businesses, and other stakeholders. It moves beyond simply converting analog processes to digital ones – instead, it involves rethinking workflows, communication channels, and service delivery models to leverage the power of data, automation, and real-time access. By embracing digitalization, administrations can enhance efficiency, improve transparency, and deliver more personalized and responsive public services that meet the expectations of a digitally connected society.</a:t>
            </a:r>
          </a:p>
        </p:txBody>
      </p:sp>
      <p:sp>
        <p:nvSpPr>
          <p:cNvPr id="5" name="Marcador de número de diapositiva 4">
            <a:extLst>
              <a:ext uri="{FF2B5EF4-FFF2-40B4-BE49-F238E27FC236}">
                <a16:creationId xmlns:a16="http://schemas.microsoft.com/office/drawing/2014/main" id="{DF5599DE-EC26-28DD-2D31-2EA1003F7F24}"/>
              </a:ext>
            </a:extLst>
          </p:cNvPr>
          <p:cNvSpPr>
            <a:spLocks noGrp="1"/>
          </p:cNvSpPr>
          <p:nvPr>
            <p:ph type="sldNum" sz="quarter" idx="12"/>
          </p:nvPr>
        </p:nvSpPr>
        <p:spPr/>
        <p:txBody>
          <a:bodyPr/>
          <a:lstStyle/>
          <a:p>
            <a:fld id="{52C56A5B-05FD-4C0F-B2E0-9EBFCE4326E7}" type="slidenum">
              <a:rPr lang="sl-SI" smtClean="0"/>
              <a:t>4</a:t>
            </a:fld>
            <a:endParaRPr lang="sl-SI"/>
          </a:p>
        </p:txBody>
      </p:sp>
    </p:spTree>
    <p:extLst>
      <p:ext uri="{BB962C8B-B14F-4D97-AF65-F5344CB8AC3E}">
        <p14:creationId xmlns:p14="http://schemas.microsoft.com/office/powerpoint/2010/main" val="401963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7" name="Rectangle 35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TextShape 1"/>
          <p:cNvSpPr txBox="1"/>
          <p:nvPr/>
        </p:nvSpPr>
        <p:spPr>
          <a:xfrm>
            <a:off x="2599718" y="241080"/>
            <a:ext cx="6596245" cy="794396"/>
          </a:xfrm>
          <a:prstGeom prst="rect">
            <a:avLst/>
          </a:prstGeom>
        </p:spPr>
        <p:txBody>
          <a:bodyPr vert="horz" lIns="91440" tIns="45720" rIns="91440" bIns="45720" rtlCol="0" anchor="b">
            <a:normAutofit/>
          </a:bodyPr>
          <a:lstStyle/>
          <a:p>
            <a:pPr algn="ctr">
              <a:lnSpc>
                <a:spcPct val="90000"/>
              </a:lnSpc>
              <a:spcBef>
                <a:spcPct val="0"/>
              </a:spcBef>
              <a:spcAft>
                <a:spcPts val="600"/>
              </a:spcAft>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4000" b="1" dirty="0">
                <a:solidFill>
                  <a:schemeClr val="bg1"/>
                </a:solidFill>
                <a:cs typeface="Times New Roman" panose="02020603050405020304" pitchFamily="18" charset="0"/>
              </a:rPr>
              <a:t>Its Role in Public Service</a:t>
            </a:r>
            <a:endParaRPr lang="en-US" sz="4000" b="1" kern="1200" spc="-1" dirty="0">
              <a:solidFill>
                <a:schemeClr val="bg1"/>
              </a:solidFill>
              <a:ea typeface="+mj-ea"/>
              <a:cs typeface="Times New Roman" panose="02020603050405020304" pitchFamily="18" charset="0"/>
            </a:endParaRPr>
          </a:p>
        </p:txBody>
      </p:sp>
      <p:sp>
        <p:nvSpPr>
          <p:cNvPr id="367" name="Rectangle 36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Shape 1">
            <a:extLst>
              <a:ext uri="{FF2B5EF4-FFF2-40B4-BE49-F238E27FC236}">
                <a16:creationId xmlns:a16="http://schemas.microsoft.com/office/drawing/2014/main" id="{F56E2D13-34FB-E1BC-A997-6E7166C8451B}"/>
              </a:ext>
            </a:extLst>
          </p:cNvPr>
          <p:cNvSpPr txBox="1"/>
          <p:nvPr/>
        </p:nvSpPr>
        <p:spPr>
          <a:xfrm>
            <a:off x="2291318" y="1344089"/>
            <a:ext cx="6596245" cy="3268520"/>
          </a:xfrm>
          <a:prstGeom prst="rect">
            <a:avLst/>
          </a:prstGeom>
        </p:spPr>
        <p:txBody>
          <a:bodyPr vert="horz" lIns="91440" tIns="45720" rIns="91440" bIns="45720" rtlCol="0" anchor="b">
            <a:normAutofit/>
          </a:bodyPr>
          <a:lstStyle/>
          <a:p>
            <a:pPr algn="r">
              <a:lnSpc>
                <a:spcPct val="90000"/>
              </a:lnSpc>
              <a:spcBef>
                <a:spcPct val="0"/>
              </a:spcBef>
              <a:spcAft>
                <a:spcPts val="600"/>
              </a:spcAft>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endParaRPr lang="en-US" sz="4000" b="1" kern="1200" spc="-1" dirty="0">
              <a:solidFill>
                <a:srgbClr val="FFFFFF"/>
              </a:solidFill>
              <a:ea typeface="+mj-ea"/>
              <a:cs typeface="+mj-cs"/>
            </a:endParaRPr>
          </a:p>
        </p:txBody>
      </p:sp>
      <p:sp>
        <p:nvSpPr>
          <p:cNvPr id="3" name="TextShape 1">
            <a:extLst>
              <a:ext uri="{FF2B5EF4-FFF2-40B4-BE49-F238E27FC236}">
                <a16:creationId xmlns:a16="http://schemas.microsoft.com/office/drawing/2014/main" id="{42964D0B-B96D-B603-F51F-38756EFB41C9}"/>
              </a:ext>
            </a:extLst>
          </p:cNvPr>
          <p:cNvSpPr txBox="1"/>
          <p:nvPr/>
        </p:nvSpPr>
        <p:spPr>
          <a:xfrm>
            <a:off x="782198" y="1251075"/>
            <a:ext cx="10571602" cy="1510243"/>
          </a:xfrm>
          <a:prstGeom prst="rect">
            <a:avLst/>
          </a:prstGeom>
        </p:spPr>
        <p:txBody>
          <a:bodyPr vert="horz" lIns="91440" tIns="45720" rIns="91440" bIns="45720" rtlCol="0" anchor="b">
            <a:normAutofit/>
          </a:bodyPr>
          <a:lstStyle/>
          <a:p>
            <a:pPr marL="571500" indent="-571500">
              <a:buFont typeface="Arial" panose="020B0604020202020204" pitchFamily="34" charset="0"/>
              <a:buChar char="•"/>
            </a:pPr>
            <a:endParaRPr lang="en-US" sz="2800" b="1" kern="1200" spc="-1" dirty="0">
              <a:solidFill>
                <a:schemeClr val="bg1"/>
              </a:solidFill>
              <a:ea typeface="+mj-ea"/>
              <a:cs typeface="+mj-cs"/>
            </a:endParaRPr>
          </a:p>
        </p:txBody>
      </p:sp>
      <p:sp>
        <p:nvSpPr>
          <p:cNvPr id="4" name="TextShape 1">
            <a:extLst>
              <a:ext uri="{FF2B5EF4-FFF2-40B4-BE49-F238E27FC236}">
                <a16:creationId xmlns:a16="http://schemas.microsoft.com/office/drawing/2014/main" id="{9545B8D3-D62D-89D1-C790-E2B385F63A64}"/>
              </a:ext>
            </a:extLst>
          </p:cNvPr>
          <p:cNvSpPr txBox="1"/>
          <p:nvPr/>
        </p:nvSpPr>
        <p:spPr>
          <a:xfrm>
            <a:off x="1229802" y="1492492"/>
            <a:ext cx="9715118" cy="3308976"/>
          </a:xfrm>
          <a:prstGeom prst="rect">
            <a:avLst/>
          </a:prstGeom>
        </p:spPr>
        <p:txBody>
          <a:bodyPr vert="horz" lIns="91440" tIns="45720" rIns="91440" bIns="45720" rtlCol="0" anchor="b">
            <a:normAutofit fontScale="70000" lnSpcReduction="20000"/>
          </a:bodyPr>
          <a:lstStyle/>
          <a:p>
            <a:pPr algn="just">
              <a:lnSpc>
                <a:spcPct val="120000"/>
              </a:lnSpc>
            </a:pPr>
            <a:r>
              <a:rPr lang="en-US" sz="2800" dirty="0">
                <a:solidFill>
                  <a:schemeClr val="bg1"/>
                </a:solidFill>
                <a:cs typeface="Times New Roman" panose="02020603050405020304" pitchFamily="18" charset="0"/>
              </a:rPr>
              <a:t>Digitalization enhances the efficiency of public institutions by streamlining operations, automating repetitive tasks, and facilitating faster service delivery. When manual paperwork is replaced with digital processes, resources are saved and administrative burdens are reduced, allowing staff to focus on higher-value tasks. Moreover, digital platforms ensure inclusive access to services by enabling 24/7 availability and removing barriers for people in remote or underserved areas. They also strengthen transparency, as government actions and decisions can be tracked in real time, fostering public trust. Finally, digital tools enable data-driven governance—institutions can collect, analyze, and act on real-time information, improving policy design, anticipating needs, and enhancing overall responsiveness.</a:t>
            </a:r>
          </a:p>
          <a:p>
            <a:pPr marL="571500" indent="-571500">
              <a:buFont typeface="Arial" panose="020B0604020202020204" pitchFamily="34" charset="0"/>
              <a:buChar char="•"/>
            </a:pPr>
            <a:endParaRPr lang="en-US" sz="2800" b="1" kern="1200" spc="-1" dirty="0">
              <a:solidFill>
                <a:schemeClr val="bg1"/>
              </a:solidFill>
              <a:ea typeface="+mj-ea"/>
              <a:cs typeface="+mj-cs"/>
            </a:endParaRPr>
          </a:p>
        </p:txBody>
      </p:sp>
      <p:sp>
        <p:nvSpPr>
          <p:cNvPr id="5" name="Marcador de número de diapositiva 4">
            <a:extLst>
              <a:ext uri="{FF2B5EF4-FFF2-40B4-BE49-F238E27FC236}">
                <a16:creationId xmlns:a16="http://schemas.microsoft.com/office/drawing/2014/main" id="{C804EC03-CEE2-A503-1BAB-0F4FFC9263B8}"/>
              </a:ext>
            </a:extLst>
          </p:cNvPr>
          <p:cNvSpPr>
            <a:spLocks noGrp="1"/>
          </p:cNvSpPr>
          <p:nvPr>
            <p:ph type="sldNum" sz="quarter" idx="12"/>
          </p:nvPr>
        </p:nvSpPr>
        <p:spPr/>
        <p:txBody>
          <a:bodyPr/>
          <a:lstStyle/>
          <a:p>
            <a:fld id="{52C56A5B-05FD-4C0F-B2E0-9EBFCE4326E7}" type="slidenum">
              <a:rPr lang="sl-SI" smtClean="0"/>
              <a:t>5</a:t>
            </a:fld>
            <a:endParaRPr lang="sl-SI"/>
          </a:p>
        </p:txBody>
      </p:sp>
      <p:sp>
        <p:nvSpPr>
          <p:cNvPr id="7" name="TextBox 6">
            <a:extLst>
              <a:ext uri="{FF2B5EF4-FFF2-40B4-BE49-F238E27FC236}">
                <a16:creationId xmlns:a16="http://schemas.microsoft.com/office/drawing/2014/main" id="{771C3C8A-4D2E-D143-4650-771E7C7345BB}"/>
              </a:ext>
            </a:extLst>
          </p:cNvPr>
          <p:cNvSpPr txBox="1"/>
          <p:nvPr/>
        </p:nvSpPr>
        <p:spPr>
          <a:xfrm>
            <a:off x="1229802" y="4961133"/>
            <a:ext cx="9676391" cy="707886"/>
          </a:xfrm>
          <a:prstGeom prst="rect">
            <a:avLst/>
          </a:prstGeom>
          <a:noFill/>
        </p:spPr>
        <p:txBody>
          <a:bodyPr wrap="square">
            <a:spAutoFit/>
          </a:bodyPr>
          <a:lstStyle/>
          <a:p>
            <a:r>
              <a:rPr lang="en-US" sz="2000" i="1" dirty="0">
                <a:solidFill>
                  <a:schemeClr val="bg1"/>
                </a:solidFill>
              </a:rPr>
              <a:t>It plays a key role in modernizing government institutions and aligning them with the expectations of digitally native generations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Shape 1">
            <a:extLst>
              <a:ext uri="{FF2B5EF4-FFF2-40B4-BE49-F238E27FC236}">
                <a16:creationId xmlns:a16="http://schemas.microsoft.com/office/drawing/2014/main" id="{967E2169-8A49-40EF-7C59-3B7173FD8ED4}"/>
              </a:ext>
            </a:extLst>
          </p:cNvPr>
          <p:cNvSpPr txBox="1"/>
          <p:nvPr/>
        </p:nvSpPr>
        <p:spPr>
          <a:xfrm>
            <a:off x="130773" y="42288"/>
            <a:ext cx="6596245" cy="794396"/>
          </a:xfrm>
          <a:prstGeom prst="rect">
            <a:avLst/>
          </a:prstGeom>
        </p:spPr>
        <p:txBody>
          <a:bodyPr vert="horz" lIns="91440" tIns="45720" rIns="91440" bIns="45720" rtlCol="0" anchor="b">
            <a:normAutofit/>
          </a:bodyPr>
          <a:lstStyle/>
          <a:p>
            <a:pPr algn="ctr">
              <a:lnSpc>
                <a:spcPct val="90000"/>
              </a:lnSpc>
              <a:spcBef>
                <a:spcPct val="0"/>
              </a:spcBef>
              <a:spcAft>
                <a:spcPts val="600"/>
              </a:spcAft>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4000" b="1" dirty="0">
                <a:cs typeface="Times New Roman" panose="02020603050405020304" pitchFamily="18" charset="0"/>
              </a:rPr>
              <a:t>EU Digital Strategy</a:t>
            </a:r>
            <a:endParaRPr lang="en-US" sz="4000" b="1" kern="1200" spc="-1" dirty="0">
              <a:ea typeface="+mj-ea"/>
              <a:cs typeface="Times New Roman" panose="02020603050405020304" pitchFamily="18" charset="0"/>
            </a:endParaRPr>
          </a:p>
        </p:txBody>
      </p:sp>
      <p:sp>
        <p:nvSpPr>
          <p:cNvPr id="3" name="Rectangle 1">
            <a:extLst>
              <a:ext uri="{FF2B5EF4-FFF2-40B4-BE49-F238E27FC236}">
                <a16:creationId xmlns:a16="http://schemas.microsoft.com/office/drawing/2014/main" id="{A03736A2-0F73-A2A8-4016-F32548131808}"/>
              </a:ext>
            </a:extLst>
          </p:cNvPr>
          <p:cNvSpPr txBox="1">
            <a:spLocks noChangeArrowheads="1"/>
          </p:cNvSpPr>
          <p:nvPr/>
        </p:nvSpPr>
        <p:spPr bwMode="auto">
          <a:xfrm>
            <a:off x="195400" y="836684"/>
            <a:ext cx="6292057" cy="39604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000" dirty="0"/>
              <a:t>The European Union drives digital transformation in the public sector through strategic initiatives:</a:t>
            </a:r>
          </a:p>
          <a:p>
            <a:pPr>
              <a:buFont typeface="Arial" panose="020B0604020202020204" pitchFamily="34" charset="0"/>
              <a:buChar char="•"/>
            </a:pPr>
            <a:r>
              <a:rPr lang="en-US" sz="2000" b="1" dirty="0"/>
              <a:t>Digital Decade</a:t>
            </a:r>
            <a:r>
              <a:rPr lang="en-US" sz="2000" dirty="0"/>
              <a:t>: sets 2030 targets for interoperability, digital infrastructure, and citizen access.</a:t>
            </a:r>
          </a:p>
          <a:p>
            <a:pPr>
              <a:buFont typeface="Arial" panose="020B0604020202020204" pitchFamily="34" charset="0"/>
              <a:buChar char="•"/>
            </a:pPr>
            <a:r>
              <a:rPr lang="en-US" sz="2000" b="1" dirty="0"/>
              <a:t>eGovernment Action Plan</a:t>
            </a:r>
            <a:r>
              <a:rPr lang="en-US" sz="2000" dirty="0"/>
              <a:t>: modernizes public administrations, fosters cross-border cooperation, and improves user experience.</a:t>
            </a:r>
          </a:p>
          <a:p>
            <a:pPr>
              <a:buFont typeface="Arial" panose="020B0604020202020204" pitchFamily="34" charset="0"/>
              <a:buChar char="•"/>
            </a:pPr>
            <a:r>
              <a:rPr lang="en-US" sz="2000" b="1" dirty="0"/>
              <a:t>Digital Europe </a:t>
            </a:r>
            <a:r>
              <a:rPr lang="en-US" sz="2000" b="1" dirty="0" err="1"/>
              <a:t>Programme</a:t>
            </a:r>
            <a:r>
              <a:rPr lang="en-US" sz="2000" dirty="0"/>
              <a:t>: funds investment in AI, cybersecurity, and data infrastructure to strengthen digital sovereignty.</a:t>
            </a:r>
          </a:p>
        </p:txBody>
      </p:sp>
      <p:sp>
        <p:nvSpPr>
          <p:cNvPr id="5" name="Marcador de número de diapositiva 4">
            <a:extLst>
              <a:ext uri="{FF2B5EF4-FFF2-40B4-BE49-F238E27FC236}">
                <a16:creationId xmlns:a16="http://schemas.microsoft.com/office/drawing/2014/main" id="{11A19422-90A7-3092-8A99-6D75A1158F83}"/>
              </a:ext>
            </a:extLst>
          </p:cNvPr>
          <p:cNvSpPr>
            <a:spLocks noGrp="1"/>
          </p:cNvSpPr>
          <p:nvPr>
            <p:ph type="sldNum" sz="quarter" idx="12"/>
          </p:nvPr>
        </p:nvSpPr>
        <p:spPr/>
        <p:txBody>
          <a:bodyPr/>
          <a:lstStyle/>
          <a:p>
            <a:fld id="{52C56A5B-05FD-4C0F-B2E0-9EBFCE4326E7}" type="slidenum">
              <a:rPr lang="sl-SI" smtClean="0"/>
              <a:t>6</a:t>
            </a:fld>
            <a:endParaRPr lang="sl-SI"/>
          </a:p>
        </p:txBody>
      </p:sp>
      <p:pic>
        <p:nvPicPr>
          <p:cNvPr id="6" name="Picture 4" descr="Digitalization of supply chains can address sustainability concerns.">
            <a:extLst>
              <a:ext uri="{FF2B5EF4-FFF2-40B4-BE49-F238E27FC236}">
                <a16:creationId xmlns:a16="http://schemas.microsoft.com/office/drawing/2014/main" id="{A90DDDF8-2127-D659-E4DB-5D56BF4DEF78}"/>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6738256" y="0"/>
            <a:ext cx="545374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D1957D7-BAA7-2AF7-4841-2363D5453160}"/>
              </a:ext>
            </a:extLst>
          </p:cNvPr>
          <p:cNvSpPr txBox="1"/>
          <p:nvPr/>
        </p:nvSpPr>
        <p:spPr>
          <a:xfrm>
            <a:off x="321128" y="4637247"/>
            <a:ext cx="6096000" cy="923330"/>
          </a:xfrm>
          <a:prstGeom prst="rect">
            <a:avLst/>
          </a:prstGeom>
          <a:noFill/>
        </p:spPr>
        <p:txBody>
          <a:bodyPr wrap="square">
            <a:spAutoFit/>
          </a:bodyPr>
          <a:lstStyle/>
          <a:p>
            <a:pPr marL="0" indent="0" eaLnBrk="0" fontAlgn="base" hangingPunct="0">
              <a:spcAft>
                <a:spcPts val="600"/>
              </a:spcAft>
              <a:buNone/>
            </a:pPr>
            <a:r>
              <a:rPr lang="en-US" sz="1800" i="1" dirty="0">
                <a:cs typeface="Times New Roman" panose="02020603050405020304" pitchFamily="18" charset="0"/>
              </a:rPr>
              <a:t>The strategy ensures Europe remains globally competitive while promoting digital rights, inclusion, and sustainable innovation in the public sector</a:t>
            </a:r>
            <a:endParaRPr kumimoji="0" lang="ru-RU" altLang="ru-RU" sz="1800" i="1" u="none" strike="noStrike" cap="none" normalizeH="0" baseline="0" dirty="0">
              <a:ln>
                <a:noFill/>
              </a:ln>
              <a:effectLst/>
              <a:cs typeface="Times New Roman" panose="02020603050405020304" pitchFamily="18" charset="0"/>
            </a:endParaRPr>
          </a:p>
        </p:txBody>
      </p:sp>
    </p:spTree>
    <p:extLst>
      <p:ext uri="{BB962C8B-B14F-4D97-AF65-F5344CB8AC3E}">
        <p14:creationId xmlns:p14="http://schemas.microsoft.com/office/powerpoint/2010/main" val="387595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Цифровые номера Art">
            <a:extLst>
              <a:ext uri="{FF2B5EF4-FFF2-40B4-BE49-F238E27FC236}">
                <a16:creationId xmlns:a16="http://schemas.microsoft.com/office/drawing/2014/main" id="{E23F5E46-F6AC-06B9-D4D3-3BBBD92953C0}"/>
              </a:ext>
            </a:extLst>
          </p:cNvPr>
          <p:cNvPicPr>
            <a:picLocks noChangeAspect="1"/>
          </p:cNvPicPr>
          <p:nvPr/>
        </p:nvPicPr>
        <p:blipFill>
          <a:blip r:embed="rId2"/>
          <a:srcRect t="477" b="15253"/>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značba mesta vsebine 2">
            <a:extLst>
              <a:ext uri="{FF2B5EF4-FFF2-40B4-BE49-F238E27FC236}">
                <a16:creationId xmlns:a16="http://schemas.microsoft.com/office/drawing/2014/main" id="{D22F54E1-AAB6-7B67-7ECF-D640756B8FCF}"/>
              </a:ext>
            </a:extLst>
          </p:cNvPr>
          <p:cNvSpPr>
            <a:spLocks noGrp="1"/>
          </p:cNvSpPr>
          <p:nvPr>
            <p:ph idx="1"/>
          </p:nvPr>
        </p:nvSpPr>
        <p:spPr>
          <a:xfrm>
            <a:off x="945729" y="2456129"/>
            <a:ext cx="10300542" cy="2823493"/>
          </a:xfrm>
        </p:spPr>
        <p:txBody>
          <a:bodyPr>
            <a:noAutofit/>
          </a:bodyPr>
          <a:lstStyle/>
          <a:p>
            <a:pPr>
              <a:buNone/>
            </a:pPr>
            <a:r>
              <a:rPr lang="en-US" sz="2000" dirty="0"/>
              <a:t>The EU aims to make digital public services </a:t>
            </a:r>
            <a:r>
              <a:rPr lang="en-US" sz="2000" b="1" dirty="0"/>
              <a:t>secure, inclusive, and accessible to all</a:t>
            </a:r>
            <a:r>
              <a:rPr lang="en-US" sz="2000" dirty="0"/>
              <a:t>. This includes:</a:t>
            </a:r>
          </a:p>
          <a:p>
            <a:pPr>
              <a:buFont typeface="Arial" panose="020B0604020202020204" pitchFamily="34" charset="0"/>
              <a:buChar char="•"/>
            </a:pPr>
            <a:r>
              <a:rPr lang="en-US" sz="2000" dirty="0"/>
              <a:t>User-friendly platforms across all devices</a:t>
            </a:r>
          </a:p>
          <a:p>
            <a:pPr>
              <a:buFont typeface="Arial" panose="020B0604020202020204" pitchFamily="34" charset="0"/>
              <a:buChar char="•"/>
            </a:pPr>
            <a:r>
              <a:rPr lang="en-US" sz="2000" dirty="0"/>
              <a:t>Design focused on accessibility for vulnerable groups</a:t>
            </a:r>
          </a:p>
          <a:p>
            <a:pPr>
              <a:buFont typeface="Arial" panose="020B0604020202020204" pitchFamily="34" charset="0"/>
              <a:buChar char="•"/>
            </a:pPr>
            <a:r>
              <a:rPr lang="en-US" sz="2000" dirty="0"/>
              <a:t>Digital upskilling of civil servants for innovation</a:t>
            </a:r>
          </a:p>
          <a:p>
            <a:pPr>
              <a:buFont typeface="Arial" panose="020B0604020202020204" pitchFamily="34" charset="0"/>
              <a:buChar char="•"/>
            </a:pPr>
            <a:r>
              <a:rPr lang="en-US" sz="2000" b="1" dirty="0"/>
              <a:t>Cross-border cooperation</a:t>
            </a:r>
            <a:r>
              <a:rPr lang="en-US" sz="2000" dirty="0"/>
              <a:t> via shared digital standards</a:t>
            </a:r>
          </a:p>
          <a:p>
            <a:pPr>
              <a:buNone/>
            </a:pPr>
            <a:r>
              <a:rPr lang="en-US" sz="2000" dirty="0"/>
              <a:t>Key enablers:</a:t>
            </a:r>
            <a:br>
              <a:rPr lang="en-US" sz="2000" dirty="0"/>
            </a:br>
            <a:r>
              <a:rPr lang="en-US" sz="2000" b="1" dirty="0"/>
              <a:t>Single Digital Gateway</a:t>
            </a:r>
            <a:r>
              <a:rPr lang="en-US" sz="2000" dirty="0"/>
              <a:t>, </a:t>
            </a:r>
            <a:r>
              <a:rPr lang="en-US" sz="2000" b="1" dirty="0" err="1"/>
              <a:t>eIDAS</a:t>
            </a:r>
            <a:r>
              <a:rPr lang="en-US" sz="2000" b="1" dirty="0"/>
              <a:t> regulation</a:t>
            </a:r>
            <a:r>
              <a:rPr lang="en-US" sz="2000" dirty="0"/>
              <a:t>, and interoperability frameworks – creating a unified European digital space.</a:t>
            </a:r>
            <a:endParaRPr lang="ru-RU" sz="2000" dirty="0"/>
          </a:p>
          <a:p>
            <a:pPr>
              <a:buNone/>
            </a:pPr>
            <a:endParaRPr lang="ru-RU" sz="2000" i="1" dirty="0"/>
          </a:p>
          <a:p>
            <a:pPr>
              <a:buNone/>
            </a:pPr>
            <a:r>
              <a:rPr lang="en-US" sz="2000" i="1" dirty="0"/>
              <a:t>One Europe, one digital experience for all.</a:t>
            </a:r>
            <a:endParaRPr lang="en-US" sz="2000" dirty="0"/>
          </a:p>
        </p:txBody>
      </p:sp>
      <p:sp>
        <p:nvSpPr>
          <p:cNvPr id="2" name="TextShape 1">
            <a:extLst>
              <a:ext uri="{FF2B5EF4-FFF2-40B4-BE49-F238E27FC236}">
                <a16:creationId xmlns:a16="http://schemas.microsoft.com/office/drawing/2014/main" id="{5B19E604-3B1F-61AD-A659-CF2A0CAA32A1}"/>
              </a:ext>
            </a:extLst>
          </p:cNvPr>
          <p:cNvSpPr txBox="1"/>
          <p:nvPr/>
        </p:nvSpPr>
        <p:spPr>
          <a:xfrm>
            <a:off x="852430" y="1358411"/>
            <a:ext cx="10707477" cy="794396"/>
          </a:xfrm>
          <a:prstGeom prst="rect">
            <a:avLst/>
          </a:prstGeom>
        </p:spPr>
        <p:txBody>
          <a:bodyPr vert="horz" lIns="91440" tIns="45720" rIns="91440" bIns="45720" rtlCol="0" anchor="b">
            <a:noAutofit/>
          </a:bodyPr>
          <a:lstStyle/>
          <a:p>
            <a:pPr algn="ctr"/>
            <a:r>
              <a:rPr lang="en-US" sz="4000" b="1" dirty="0">
                <a:cs typeface="Times New Roman" panose="02020603050405020304" pitchFamily="18" charset="0"/>
              </a:rPr>
              <a:t>Goals and Objectives</a:t>
            </a:r>
          </a:p>
          <a:p>
            <a:pPr algn="ctr"/>
            <a:endParaRPr lang="en-US" sz="3000" b="1" dirty="0"/>
          </a:p>
          <a:p>
            <a:pPr algn="ctr"/>
            <a:r>
              <a:rPr lang="en-US" sz="2000" b="1" i="1" dirty="0">
                <a:cs typeface="Times New Roman" panose="02020603050405020304" pitchFamily="18" charset="0"/>
              </a:rPr>
              <a:t>The EU also aims to create a digital government that is green, inclusive, and resilient—enabling better outcomes for people and the planet</a:t>
            </a:r>
            <a:endParaRPr lang="en-US" sz="2000" b="1" i="1" kern="1200" spc="-1" dirty="0">
              <a:ea typeface="+mj-ea"/>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FCD0C023-9BCD-6A79-808D-0F59E0000FFE}"/>
              </a:ext>
            </a:extLst>
          </p:cNvPr>
          <p:cNvSpPr>
            <a:spLocks noGrp="1"/>
          </p:cNvSpPr>
          <p:nvPr>
            <p:ph type="sldNum" sz="quarter" idx="12"/>
          </p:nvPr>
        </p:nvSpPr>
        <p:spPr/>
        <p:txBody>
          <a:bodyPr/>
          <a:lstStyle/>
          <a:p>
            <a:fld id="{52C56A5B-05FD-4C0F-B2E0-9EBFCE4326E7}" type="slidenum">
              <a:rPr lang="sl-SI" smtClean="0"/>
              <a:t>7</a:t>
            </a:fld>
            <a:endParaRPr lang="sl-SI"/>
          </a:p>
        </p:txBody>
      </p:sp>
    </p:spTree>
    <p:extLst>
      <p:ext uri="{BB962C8B-B14F-4D97-AF65-F5344CB8AC3E}">
        <p14:creationId xmlns:p14="http://schemas.microsoft.com/office/powerpoint/2010/main" val="247240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Объект 5" descr="Изображение выглядит как графическая вставка, искусство, иллюстрация&#10;&#10;Контент, сгенерированный ИИ, может содержать ошибки.">
            <a:extLst>
              <a:ext uri="{FF2B5EF4-FFF2-40B4-BE49-F238E27FC236}">
                <a16:creationId xmlns:a16="http://schemas.microsoft.com/office/drawing/2014/main" id="{6500CD1C-01FA-2F9E-6FDF-6CD8569A24AF}"/>
              </a:ext>
            </a:extLst>
          </p:cNvPr>
          <p:cNvPicPr>
            <a:picLocks noGrp="1" noChangeAspect="1"/>
          </p:cNvPicPr>
          <p:nvPr>
            <p:ph idx="1"/>
          </p:nvPr>
        </p:nvPicPr>
        <p:blipFill>
          <a:blip r:embed="rId2">
            <a:alphaModFix amt="60000"/>
            <a:extLst>
              <a:ext uri="{28A0092B-C50C-407E-A947-70E740481C1C}">
                <a14:useLocalDpi xmlns:a14="http://schemas.microsoft.com/office/drawing/2010/main" val="0"/>
              </a:ext>
            </a:extLst>
          </a:blip>
          <a:srcRect l="9127" r="2647"/>
          <a:stretch/>
        </p:blipFill>
        <p:spPr>
          <a:xfrm>
            <a:off x="180975" y="182880"/>
            <a:ext cx="11823637" cy="6499784"/>
          </a:xfrm>
          <a:prstGeom prst="rect">
            <a:avLst/>
          </a:prstGeom>
        </p:spPr>
      </p:pic>
      <p:sp>
        <p:nvSpPr>
          <p:cNvPr id="2" name="Заголовок 1">
            <a:extLst>
              <a:ext uri="{FF2B5EF4-FFF2-40B4-BE49-F238E27FC236}">
                <a16:creationId xmlns:a16="http://schemas.microsoft.com/office/drawing/2014/main" id="{3287AF8A-D2BB-F8DD-771A-6C023A34DCC6}"/>
              </a:ext>
            </a:extLst>
          </p:cNvPr>
          <p:cNvSpPr>
            <a:spLocks noGrp="1"/>
          </p:cNvSpPr>
          <p:nvPr>
            <p:ph type="title"/>
          </p:nvPr>
        </p:nvSpPr>
        <p:spPr>
          <a:xfrm>
            <a:off x="838200" y="525195"/>
            <a:ext cx="10165218" cy="2806506"/>
          </a:xfrm>
        </p:spPr>
        <p:txBody>
          <a:bodyPr vert="horz" lIns="91440" tIns="45720" rIns="91440" bIns="45720" rtlCol="0" anchor="b">
            <a:normAutofit/>
          </a:bodyPr>
          <a:lstStyle/>
          <a:p>
            <a:r>
              <a:rPr lang="en-US" sz="4000" b="1">
                <a:solidFill>
                  <a:srgbClr val="FFFFFF"/>
                </a:solidFill>
              </a:rPr>
              <a:t>Key Initiatives</a:t>
            </a:r>
            <a:br>
              <a:rPr lang="en-US" sz="4000" b="1">
                <a:solidFill>
                  <a:srgbClr val="FFFFFF"/>
                </a:solidFill>
              </a:rPr>
            </a:br>
            <a:endParaRPr lang="en-US" sz="4000">
              <a:solidFill>
                <a:srgbClr val="FFFFFF"/>
              </a:solidFill>
            </a:endParaRPr>
          </a:p>
        </p:txBody>
      </p:sp>
      <p:sp>
        <p:nvSpPr>
          <p:cNvPr id="7" name="Označba mesta vsebine 2">
            <a:extLst>
              <a:ext uri="{FF2B5EF4-FFF2-40B4-BE49-F238E27FC236}">
                <a16:creationId xmlns:a16="http://schemas.microsoft.com/office/drawing/2014/main" id="{B753E271-BEA0-5BFE-B55E-3279AA9FA884}"/>
              </a:ext>
            </a:extLst>
          </p:cNvPr>
          <p:cNvSpPr txBox="1">
            <a:spLocks/>
          </p:cNvSpPr>
          <p:nvPr/>
        </p:nvSpPr>
        <p:spPr>
          <a:xfrm>
            <a:off x="838200" y="3526300"/>
            <a:ext cx="10165218" cy="2588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b="1">
                <a:solidFill>
                  <a:srgbClr val="FFFFFF"/>
                </a:solidFill>
              </a:rPr>
              <a:t>Towards a Citizen-Centric Digital Public Ecosystem</a:t>
            </a:r>
          </a:p>
          <a:p>
            <a:endParaRPr lang="en-US" sz="1700" b="1">
              <a:solidFill>
                <a:srgbClr val="FFFFFF"/>
              </a:solidFill>
            </a:endParaRPr>
          </a:p>
          <a:p>
            <a:r>
              <a:rPr lang="en-US" sz="1700">
                <a:solidFill>
                  <a:srgbClr val="FFFFFF"/>
                </a:solidFill>
              </a:rPr>
              <a:t>The EU is building a connected, efficient digital government through key initiatives:</a:t>
            </a:r>
          </a:p>
          <a:p>
            <a:r>
              <a:rPr lang="en-US" sz="1700" b="1">
                <a:solidFill>
                  <a:srgbClr val="FFFFFF"/>
                </a:solidFill>
              </a:rPr>
              <a:t>Single Digital Gateway</a:t>
            </a:r>
            <a:r>
              <a:rPr lang="en-US" sz="1700">
                <a:solidFill>
                  <a:srgbClr val="FFFFFF"/>
                </a:solidFill>
              </a:rPr>
              <a:t>: One-stop portal for accessing public services across the EU</a:t>
            </a:r>
          </a:p>
          <a:p>
            <a:r>
              <a:rPr lang="en-US" sz="1700" b="1">
                <a:solidFill>
                  <a:srgbClr val="FFFFFF"/>
                </a:solidFill>
              </a:rPr>
              <a:t>eIDAS Regulation</a:t>
            </a:r>
            <a:r>
              <a:rPr lang="en-US" sz="1700">
                <a:solidFill>
                  <a:srgbClr val="FFFFFF"/>
                </a:solidFill>
              </a:rPr>
              <a:t>: Mutual recognition of eID, e-signatures &amp; trust services for secure transactions</a:t>
            </a:r>
          </a:p>
          <a:p>
            <a:r>
              <a:rPr lang="en-US" sz="1700" b="1">
                <a:solidFill>
                  <a:srgbClr val="FFFFFF"/>
                </a:solidFill>
              </a:rPr>
              <a:t>Open Data Strategies</a:t>
            </a:r>
            <a:r>
              <a:rPr lang="en-US" sz="1700">
                <a:solidFill>
                  <a:srgbClr val="FFFFFF"/>
                </a:solidFill>
              </a:rPr>
              <a:t>: Free access to non-sensitive public data to foster innovation, transparency &amp; civic tech</a:t>
            </a:r>
          </a:p>
        </p:txBody>
      </p:sp>
      <p:sp>
        <p:nvSpPr>
          <p:cNvPr id="4" name="Номер слайда 3">
            <a:extLst>
              <a:ext uri="{FF2B5EF4-FFF2-40B4-BE49-F238E27FC236}">
                <a16:creationId xmlns:a16="http://schemas.microsoft.com/office/drawing/2014/main" id="{B264AA06-F25A-BB8E-701C-840EACE74B6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2C56A5B-05FD-4C0F-B2E0-9EBFCE4326E7}" type="slidenum">
              <a:rPr lang="en-US">
                <a:solidFill>
                  <a:srgbClr val="FFFFFF"/>
                </a:solidFill>
                <a:latin typeface="Calibri" panose="020F0502020204030204"/>
              </a:rPr>
              <a:pPr>
                <a:spcAft>
                  <a:spcPts val="600"/>
                </a:spcAft>
                <a:defRPr/>
              </a:pPr>
              <a:t>8</a:t>
            </a:fld>
            <a:endParaRPr lang="en-US">
              <a:solidFill>
                <a:srgbClr val="FFFFFF"/>
              </a:solidFill>
              <a:latin typeface="Calibri" panose="020F0502020204030204"/>
            </a:endParaRPr>
          </a:p>
        </p:txBody>
      </p:sp>
    </p:spTree>
    <p:extLst>
      <p:ext uri="{BB962C8B-B14F-4D97-AF65-F5344CB8AC3E}">
        <p14:creationId xmlns:p14="http://schemas.microsoft.com/office/powerpoint/2010/main" val="1410203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09AFF6E5-7B43-2AA4-1384-22230B03991D}"/>
              </a:ext>
            </a:extLst>
          </p:cNvPr>
          <p:cNvSpPr>
            <a:spLocks noGrp="1"/>
          </p:cNvSpPr>
          <p:nvPr>
            <p:ph idx="1"/>
          </p:nvPr>
        </p:nvSpPr>
        <p:spPr>
          <a:xfrm>
            <a:off x="4862356" y="2239734"/>
            <a:ext cx="6940626" cy="3309452"/>
          </a:xfrm>
        </p:spPr>
        <p:txBody>
          <a:bodyPr anchor="ctr">
            <a:noAutofit/>
          </a:bodyPr>
          <a:lstStyle/>
          <a:p>
            <a:pPr marL="0" indent="0" algn="just">
              <a:buNone/>
            </a:pPr>
            <a:r>
              <a:rPr lang="en-US" sz="2000" dirty="0">
                <a:cs typeface="Times New Roman" panose="02020603050405020304" pitchFamily="18" charset="0"/>
              </a:rPr>
              <a:t>Digital workflows transform traditional bureaucratic procedures into streamlined, paperless processes that reduce costs, minimize delays, and improve service quality. Instead of manually handling forms, approvals, and records, institutions can use automated systems to manage tasks such as license issuance, invoice processing, and case management. This not only accelerates turnaround times but also minimizes human error, increases accuracy, and ensures consistency across departments. By cutting down on physical paperwork, public institutions can redirect financial and human resources toward innovation and citizen engagement. Moreover, digital workflows support transparency by creating audit trails and real-time status updates, which help managers monitor performance and citizens track service progress with greater confidence.</a:t>
            </a:r>
          </a:p>
          <a:p>
            <a:pPr marL="0" indent="0" algn="just">
              <a:buNone/>
            </a:pPr>
            <a:endParaRPr lang="en-US" sz="2000" dirty="0">
              <a:cs typeface="Times New Roman" panose="02020603050405020304" pitchFamily="18" charset="0"/>
            </a:endParaRPr>
          </a:p>
          <a:p>
            <a:pPr marL="0" indent="0" algn="just">
              <a:buNone/>
            </a:pPr>
            <a:r>
              <a:rPr lang="en-US" sz="2000" i="1" dirty="0">
                <a:cs typeface="Times New Roman" panose="02020603050405020304" pitchFamily="18" charset="0"/>
              </a:rPr>
              <a:t>Efficient digital services free up staff for higher-value tasks and reduce administrative bottlenecks and bureaucratic overhead</a:t>
            </a:r>
            <a:endParaRPr lang="en-US" sz="2000" b="1" i="1" kern="1200" spc="-1" dirty="0">
              <a:ea typeface="+mj-ea"/>
              <a:cs typeface="Times New Roman" panose="02020603050405020304" pitchFamily="18" charset="0"/>
            </a:endParaRPr>
          </a:p>
        </p:txBody>
      </p:sp>
      <p:sp>
        <p:nvSpPr>
          <p:cNvPr id="2" name="TextShape 1">
            <a:extLst>
              <a:ext uri="{FF2B5EF4-FFF2-40B4-BE49-F238E27FC236}">
                <a16:creationId xmlns:a16="http://schemas.microsoft.com/office/drawing/2014/main" id="{4D596CDA-5BA6-E34C-83F4-238F027DA0DA}"/>
              </a:ext>
            </a:extLst>
          </p:cNvPr>
          <p:cNvSpPr txBox="1"/>
          <p:nvPr/>
        </p:nvSpPr>
        <p:spPr>
          <a:xfrm>
            <a:off x="4150082" y="136525"/>
            <a:ext cx="7652900" cy="794396"/>
          </a:xfrm>
          <a:prstGeom prst="rect">
            <a:avLst/>
          </a:prstGeom>
        </p:spPr>
        <p:txBody>
          <a:bodyPr vert="horz" lIns="91440" tIns="45720" rIns="91440" bIns="45720" rtlCol="0" anchor="b">
            <a:noAutofit/>
          </a:bodyPr>
          <a:lstStyle/>
          <a:p>
            <a:pPr algn="ctr"/>
            <a:r>
              <a:rPr lang="en-US" sz="4000" b="1" dirty="0">
                <a:cs typeface="Times New Roman" panose="02020603050405020304" pitchFamily="18" charset="0"/>
              </a:rPr>
              <a:t>Operational Efficiency</a:t>
            </a:r>
          </a:p>
        </p:txBody>
      </p:sp>
      <p:sp>
        <p:nvSpPr>
          <p:cNvPr id="4" name="Marcador de número de diapositiva 3">
            <a:extLst>
              <a:ext uri="{FF2B5EF4-FFF2-40B4-BE49-F238E27FC236}">
                <a16:creationId xmlns:a16="http://schemas.microsoft.com/office/drawing/2014/main" id="{AD29112E-25EF-5DBB-73B3-56841915BB09}"/>
              </a:ext>
            </a:extLst>
          </p:cNvPr>
          <p:cNvSpPr>
            <a:spLocks noGrp="1"/>
          </p:cNvSpPr>
          <p:nvPr>
            <p:ph type="sldNum" sz="quarter" idx="12"/>
          </p:nvPr>
        </p:nvSpPr>
        <p:spPr/>
        <p:txBody>
          <a:bodyPr/>
          <a:lstStyle/>
          <a:p>
            <a:fld id="{52C56A5B-05FD-4C0F-B2E0-9EBFCE4326E7}" type="slidenum">
              <a:rPr lang="sl-SI" smtClean="0"/>
              <a:t>9</a:t>
            </a:fld>
            <a:endParaRPr lang="sl-SI"/>
          </a:p>
        </p:txBody>
      </p:sp>
    </p:spTree>
    <p:extLst>
      <p:ext uri="{BB962C8B-B14F-4D97-AF65-F5344CB8AC3E}">
        <p14:creationId xmlns:p14="http://schemas.microsoft.com/office/powerpoint/2010/main" val="272759527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750</TotalTime>
  <Words>4281</Words>
  <Application>Microsoft Office PowerPoint</Application>
  <PresentationFormat>Широкоэкранный</PresentationFormat>
  <Paragraphs>335</Paragraphs>
  <Slides>34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Aptos</vt:lpstr>
      <vt:lpstr>Aptos Display</vt:lpstr>
      <vt:lpstr>Arial</vt:lpstr>
      <vt:lpstr>Calibri</vt:lpstr>
      <vt:lpstr>Times New Roman</vt:lpstr>
      <vt:lpstr>Officeova tema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Key Initiatives </vt:lpstr>
      <vt:lpstr>Презентация PowerPoint</vt:lpstr>
      <vt:lpstr>Презентация PowerPoint</vt:lpstr>
      <vt:lpstr>Презентация PowerPoint</vt:lpstr>
      <vt:lpstr>Презентация PowerPoint</vt:lpstr>
      <vt:lpstr>Estonia's model demonstrates how digital leadership can enhance national reputation and attract tech talent and investment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Vision for 2030 </vt:lpstr>
      <vt:lpstr>Call to Action Now is the time for institutions to lead by example and adopt human-centered, future-ready digital models</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Mateja Rek</dc:creator>
  <cp:lastModifiedBy>Viktoria Mazur</cp:lastModifiedBy>
  <cp:revision>90</cp:revision>
  <dcterms:created xsi:type="dcterms:W3CDTF">2024-12-03T08:09:13Z</dcterms:created>
  <dcterms:modified xsi:type="dcterms:W3CDTF">2025-04-05T08:17:22Z</dcterms:modified>
</cp:coreProperties>
</file>